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35" r:id="rId2"/>
    <p:sldId id="808" r:id="rId3"/>
    <p:sldId id="329" r:id="rId4"/>
    <p:sldId id="447" r:id="rId5"/>
    <p:sldId id="449" r:id="rId6"/>
    <p:sldId id="453" r:id="rId7"/>
    <p:sldId id="451" r:id="rId8"/>
    <p:sldId id="452" r:id="rId9"/>
    <p:sldId id="455" r:id="rId10"/>
    <p:sldId id="332" r:id="rId11"/>
    <p:sldId id="456" r:id="rId12"/>
    <p:sldId id="457" r:id="rId13"/>
    <p:sldId id="461" r:id="rId14"/>
    <p:sldId id="467" r:id="rId15"/>
    <p:sldId id="468" r:id="rId16"/>
    <p:sldId id="469" r:id="rId17"/>
    <p:sldId id="470" r:id="rId18"/>
    <p:sldId id="465" r:id="rId19"/>
    <p:sldId id="466" r:id="rId20"/>
    <p:sldId id="462" r:id="rId21"/>
    <p:sldId id="471" r:id="rId22"/>
    <p:sldId id="442" r:id="rId23"/>
    <p:sldId id="831" r:id="rId24"/>
    <p:sldId id="838" r:id="rId25"/>
    <p:sldId id="832" r:id="rId26"/>
    <p:sldId id="825" r:id="rId27"/>
    <p:sldId id="444" r:id="rId28"/>
    <p:sldId id="319" r:id="rId29"/>
    <p:sldId id="317" r:id="rId30"/>
    <p:sldId id="353" r:id="rId31"/>
    <p:sldId id="834" r:id="rId32"/>
    <p:sldId id="354" r:id="rId33"/>
    <p:sldId id="836" r:id="rId34"/>
    <p:sldId id="355" r:id="rId35"/>
    <p:sldId id="835" r:id="rId36"/>
    <p:sldId id="356" r:id="rId37"/>
    <p:sldId id="830" r:id="rId38"/>
    <p:sldId id="367" r:id="rId39"/>
    <p:sldId id="368" r:id="rId40"/>
    <p:sldId id="369" r:id="rId41"/>
    <p:sldId id="320" r:id="rId42"/>
    <p:sldId id="318" r:id="rId43"/>
    <p:sldId id="326" r:id="rId44"/>
    <p:sldId id="325" r:id="rId45"/>
    <p:sldId id="324" r:id="rId46"/>
    <p:sldId id="361" r:id="rId47"/>
    <p:sldId id="362" r:id="rId48"/>
    <p:sldId id="364" r:id="rId49"/>
    <p:sldId id="837" r:id="rId50"/>
    <p:sldId id="833"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25A"/>
    <a:srgbClr val="FCCB10"/>
    <a:srgbClr val="EB6622"/>
    <a:srgbClr val="153153"/>
    <a:srgbClr val="E28700"/>
    <a:srgbClr val="FF9900"/>
    <a:srgbClr val="EB9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593" autoAdjust="0"/>
    <p:restoredTop sz="75532" autoAdjust="0"/>
  </p:normalViewPr>
  <p:slideViewPr>
    <p:cSldViewPr>
      <p:cViewPr varScale="1">
        <p:scale>
          <a:sx n="83" d="100"/>
          <a:sy n="83" d="100"/>
        </p:scale>
        <p:origin x="2406" y="84"/>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52742-373F-4A87-92C3-F1BD6DE2FDEE}" type="datetimeFigureOut">
              <a:rPr lang="en-US" smtClean="0"/>
              <a:t>3/30/2019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CCA093-4890-4B46-98EB-711D340FBB2C}" type="slidenum">
              <a:rPr lang="en-US" smtClean="0"/>
              <a:t>‹#›</a:t>
            </a:fld>
            <a:endParaRPr lang="en-US"/>
          </a:p>
        </p:txBody>
      </p:sp>
    </p:spTree>
    <p:extLst>
      <p:ext uri="{BB962C8B-B14F-4D97-AF65-F5344CB8AC3E}">
        <p14:creationId xmlns:p14="http://schemas.microsoft.com/office/powerpoint/2010/main" val="2063405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CCA093-4890-4B46-98EB-711D340FBB2C}" type="slidenum">
              <a:rPr lang="en-US" smtClean="0"/>
              <a:t>3</a:t>
            </a:fld>
            <a:endParaRPr lang="en-US"/>
          </a:p>
        </p:txBody>
      </p:sp>
    </p:spTree>
    <p:extLst>
      <p:ext uri="{BB962C8B-B14F-4D97-AF65-F5344CB8AC3E}">
        <p14:creationId xmlns:p14="http://schemas.microsoft.com/office/powerpoint/2010/main" val="387732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CCA093-4890-4B46-98EB-711D340FBB2C}" type="slidenum">
              <a:rPr lang="en-US" smtClean="0"/>
              <a:t>32</a:t>
            </a:fld>
            <a:endParaRPr lang="en-US"/>
          </a:p>
        </p:txBody>
      </p:sp>
    </p:spTree>
    <p:extLst>
      <p:ext uri="{BB962C8B-B14F-4D97-AF65-F5344CB8AC3E}">
        <p14:creationId xmlns:p14="http://schemas.microsoft.com/office/powerpoint/2010/main" val="1331745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2130425"/>
            <a:ext cx="6096000" cy="175577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2362200" y="4038600"/>
            <a:ext cx="6096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27" name="Picture 3" descr="C:\Users\pryan4\Downloads\want-impact-public-health-help-shape-journey-ahead\OHDSI logo with text - vertical - colore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1875375"/>
            <a:ext cx="2682875" cy="32300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33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1895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29244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5"/>
          <p:cNvSpPr>
            <a:spLocks noGrp="1"/>
          </p:cNvSpPr>
          <p:nvPr>
            <p:ph type="sldNum" sz="quarter" idx="10"/>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405349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379660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userDrawn="1"/>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pryan4\Downloads\want-impact-public-health-help-shape-journey-ahead\OHDSI logo only - colore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30911413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152400"/>
            <a:ext cx="7543800" cy="838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sldNum="0" hdr="0" ftr="0" dt="0"/>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1.png"/><Relationship Id="rId5" Type="http://schemas.openxmlformats.org/officeDocument/2006/relationships/image" Target="../media/image11.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2.pn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1.png"/><Relationship Id="rId5" Type="http://schemas.openxmlformats.org/officeDocument/2006/relationships/image" Target="../media/image11.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1.png"/><Relationship Id="rId5" Type="http://schemas.openxmlformats.org/officeDocument/2006/relationships/image" Target="../media/image11.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399575"/>
            <a:ext cx="6096000" cy="1755775"/>
          </a:xfrm>
        </p:spPr>
        <p:txBody>
          <a:bodyPr>
            <a:normAutofit/>
          </a:bodyPr>
          <a:lstStyle/>
          <a:p>
            <a:r>
              <a:rPr lang="en-US" dirty="0"/>
              <a:t>Observational study design</a:t>
            </a:r>
          </a:p>
        </p:txBody>
      </p:sp>
      <p:sp>
        <p:nvSpPr>
          <p:cNvPr id="3" name="Subtitle 2"/>
          <p:cNvSpPr>
            <a:spLocks noGrp="1"/>
          </p:cNvSpPr>
          <p:nvPr>
            <p:ph type="subTitle" idx="1"/>
          </p:nvPr>
        </p:nvSpPr>
        <p:spPr>
          <a:xfrm>
            <a:off x="2362200" y="4572000"/>
            <a:ext cx="6629400" cy="1752600"/>
          </a:xfrm>
        </p:spPr>
        <p:txBody>
          <a:bodyPr>
            <a:normAutofit/>
          </a:bodyPr>
          <a:lstStyle/>
          <a:p>
            <a:r>
              <a:rPr lang="en-US" dirty="0"/>
              <a:t>Patrick Ryan, PhD</a:t>
            </a:r>
          </a:p>
          <a:p>
            <a:r>
              <a:rPr lang="en-US" dirty="0"/>
              <a:t>Columbia University</a:t>
            </a:r>
          </a:p>
          <a:p>
            <a:r>
              <a:rPr lang="en-US" dirty="0"/>
              <a:t>Janssen Research and Development</a:t>
            </a:r>
          </a:p>
        </p:txBody>
      </p:sp>
    </p:spTree>
    <p:extLst>
      <p:ext uri="{BB962C8B-B14F-4D97-AF65-F5344CB8AC3E}">
        <p14:creationId xmlns:p14="http://schemas.microsoft.com/office/powerpoint/2010/main" val="814960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Epidemiology define a comparative cohort study?</a:t>
            </a:r>
          </a:p>
        </p:txBody>
      </p:sp>
      <p:sp>
        <p:nvSpPr>
          <p:cNvPr id="3" name="Content Placeholder 2"/>
          <p:cNvSpPr>
            <a:spLocks noGrp="1"/>
          </p:cNvSpPr>
          <p:nvPr>
            <p:ph idx="1"/>
          </p:nvPr>
        </p:nvSpPr>
        <p:spPr>
          <a:xfrm>
            <a:off x="457200" y="1287951"/>
            <a:ext cx="8229600" cy="496892"/>
          </a:xfrm>
        </p:spPr>
        <p:txBody>
          <a:bodyPr>
            <a:normAutofit lnSpcReduction="10000"/>
          </a:bodyPr>
          <a:lstStyle/>
          <a:p>
            <a:pPr marL="0" indent="0">
              <a:buNone/>
            </a:pPr>
            <a:r>
              <a:rPr lang="en-US" sz="2800" dirty="0"/>
              <a:t>…it depends on what Epidemiology textbook you read…</a:t>
            </a:r>
          </a:p>
        </p:txBody>
      </p:sp>
      <p:sp>
        <p:nvSpPr>
          <p:cNvPr id="4" name="TextBox 3"/>
          <p:cNvSpPr txBox="1"/>
          <p:nvPr/>
        </p:nvSpPr>
        <p:spPr>
          <a:xfrm>
            <a:off x="262128" y="1842466"/>
            <a:ext cx="7543800"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“In a retrospective cohort study…the investigator identified the cohort of individuals based on their characteristics in the past and then reconstructs their subsequent disease experience up to some defined point in the most recent past or up to the present time”  </a:t>
            </a:r>
            <a:br>
              <a:rPr lang="en-US" dirty="0"/>
            </a:br>
            <a:r>
              <a:rPr lang="en-US" dirty="0"/>
              <a:t>	--Kelsey et al, Methods in Observational Epidemiology, 1996</a:t>
            </a:r>
          </a:p>
        </p:txBody>
      </p:sp>
      <p:sp>
        <p:nvSpPr>
          <p:cNvPr id="5" name="TextBox 4"/>
          <p:cNvSpPr txBox="1"/>
          <p:nvPr/>
        </p:nvSpPr>
        <p:spPr>
          <a:xfrm>
            <a:off x="685800" y="3243383"/>
            <a:ext cx="7543800"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“In a cohort study, a group of people (a cohort) is assembled, none of whom has experienced the outcome of interest, but all of whom could experience it…On entry to the study, people in the cohort are classified according to those characteristics (possible risk factors) that might be related to outcome.  These people are then observed over time to see which of them experience the outcome.”  </a:t>
            </a:r>
            <a:br>
              <a:rPr lang="en-US" dirty="0"/>
            </a:br>
            <a:r>
              <a:rPr lang="en-US" dirty="0"/>
              <a:t>	--Fletcher, Fletcher and Wagner, </a:t>
            </a:r>
            <a:r>
              <a:rPr lang="en-US" dirty="0" err="1"/>
              <a:t>Clincal</a:t>
            </a:r>
            <a:r>
              <a:rPr lang="en-US" dirty="0"/>
              <a:t> Epidemiology – The Essentials, 1996</a:t>
            </a:r>
          </a:p>
        </p:txBody>
      </p:sp>
      <p:sp>
        <p:nvSpPr>
          <p:cNvPr id="6" name="TextBox 5"/>
          <p:cNvSpPr txBox="1"/>
          <p:nvPr/>
        </p:nvSpPr>
        <p:spPr>
          <a:xfrm>
            <a:off x="152400" y="4720711"/>
            <a:ext cx="754380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“In the cohort study’s most representative format, a defined population is identified.  Its subjects are classified according to exposure status, and the incidence of the disease (or any other health outcome of interest) is ascertained and compared across exposure categories.”  </a:t>
            </a:r>
            <a:br>
              <a:rPr lang="en-US" dirty="0"/>
            </a:br>
            <a:r>
              <a:rPr lang="en-US" dirty="0"/>
              <a:t>	--</a:t>
            </a:r>
            <a:r>
              <a:rPr lang="en-US" dirty="0" err="1"/>
              <a:t>Szklo</a:t>
            </a:r>
            <a:r>
              <a:rPr lang="en-US" dirty="0"/>
              <a:t> and Nieto, Epidemiology: Beyond the Basics, 2007</a:t>
            </a:r>
          </a:p>
        </p:txBody>
      </p:sp>
      <p:sp>
        <p:nvSpPr>
          <p:cNvPr id="7" name="TextBox 6"/>
          <p:cNvSpPr txBox="1"/>
          <p:nvPr/>
        </p:nvSpPr>
        <p:spPr>
          <a:xfrm>
            <a:off x="1362456" y="3958627"/>
            <a:ext cx="7543800"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“In the paradigmatic cohort study, the investigator defines two or more groups of people that are free of disease and that differ according to the extent of their exposure to a potential cause of disease.  These groups are referred to as the study cohorts.  When two groups are studies, one is usually though of as the exposed or index cohort – those individuals who have experienced the putative causal event or condition – and the other is then thought of as the unexposed or reference cohort.”  </a:t>
            </a:r>
            <a:br>
              <a:rPr lang="en-US" dirty="0"/>
            </a:br>
            <a:r>
              <a:rPr lang="en-US" dirty="0"/>
              <a:t>	--Rothman, Modern Epidemiology, 2008</a:t>
            </a:r>
          </a:p>
        </p:txBody>
      </p:sp>
      <p:sp>
        <p:nvSpPr>
          <p:cNvPr id="8" name="TextBox 7"/>
          <p:cNvSpPr txBox="1"/>
          <p:nvPr/>
        </p:nvSpPr>
        <p:spPr>
          <a:xfrm>
            <a:off x="1024128" y="2172557"/>
            <a:ext cx="7543800" cy="147732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“Cohort studies are studies that identify subsets of a defined population and follow them over time, looking for differences in their outcome.  Cohort studies generally compare exposed patients to unexposed patients, although they can also be used to compare one exposure to another.”  </a:t>
            </a:r>
            <a:br>
              <a:rPr lang="en-US" dirty="0"/>
            </a:br>
            <a:r>
              <a:rPr lang="en-US" dirty="0"/>
              <a:t>	--Strom, </a:t>
            </a:r>
            <a:r>
              <a:rPr lang="en-US" dirty="0" err="1"/>
              <a:t>Pharmacoepidemiology</a:t>
            </a:r>
            <a:r>
              <a:rPr lang="en-US" dirty="0"/>
              <a:t>, 2005</a:t>
            </a:r>
          </a:p>
        </p:txBody>
      </p:sp>
    </p:spTree>
    <p:extLst>
      <p:ext uri="{BB962C8B-B14F-4D97-AF65-F5344CB8AC3E}">
        <p14:creationId xmlns:p14="http://schemas.microsoft.com/office/powerpoint/2010/main" val="93942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definition of ‘cohort’</a:t>
            </a:r>
          </a:p>
        </p:txBody>
      </p:sp>
      <p:sp>
        <p:nvSpPr>
          <p:cNvPr id="3" name="Content Placeholder 2"/>
          <p:cNvSpPr>
            <a:spLocks noGrp="1"/>
          </p:cNvSpPr>
          <p:nvPr>
            <p:ph idx="1"/>
          </p:nvPr>
        </p:nvSpPr>
        <p:spPr/>
        <p:txBody>
          <a:bodyPr>
            <a:normAutofit/>
          </a:bodyPr>
          <a:lstStyle/>
          <a:p>
            <a:pPr marL="0" indent="0">
              <a:buNone/>
            </a:pPr>
            <a:r>
              <a:rPr lang="en-US" dirty="0"/>
              <a:t>Cohort = a set of persons who satisfy one or more inclusion criteria for a duration of time</a:t>
            </a:r>
          </a:p>
        </p:txBody>
      </p:sp>
      <p:sp>
        <p:nvSpPr>
          <p:cNvPr id="4" name="TextBox 3"/>
          <p:cNvSpPr txBox="1"/>
          <p:nvPr/>
        </p:nvSpPr>
        <p:spPr>
          <a:xfrm>
            <a:off x="486383" y="2743200"/>
            <a:ext cx="8001000" cy="31700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000" dirty="0"/>
              <a:t>Objective consequences based on this cohort definition:</a:t>
            </a:r>
          </a:p>
          <a:p>
            <a:pPr marL="285750" indent="-285750">
              <a:buFont typeface="Arial" panose="020B0604020202020204" pitchFamily="34" charset="0"/>
              <a:buChar char="•"/>
            </a:pPr>
            <a:r>
              <a:rPr lang="en-US" sz="2000" dirty="0"/>
              <a:t>One person may belong to multiple cohorts</a:t>
            </a:r>
          </a:p>
          <a:p>
            <a:pPr marL="285750" indent="-285750">
              <a:buFont typeface="Arial" panose="020B0604020202020204" pitchFamily="34" charset="0"/>
              <a:buChar char="•"/>
            </a:pPr>
            <a:r>
              <a:rPr lang="en-US" sz="2000" dirty="0"/>
              <a:t>One person may belong to the same cohort at multiple different time periods</a:t>
            </a:r>
          </a:p>
          <a:p>
            <a:pPr marL="285750" indent="-285750">
              <a:buFont typeface="Arial" panose="020B0604020202020204" pitchFamily="34" charset="0"/>
              <a:buChar char="•"/>
            </a:pPr>
            <a:r>
              <a:rPr lang="en-US" sz="2000" dirty="0"/>
              <a:t>One person may not belong to the same cohort multiple times during the same period of time</a:t>
            </a:r>
          </a:p>
          <a:p>
            <a:pPr marL="285750" indent="-285750">
              <a:buFont typeface="Arial" panose="020B0604020202020204" pitchFamily="34" charset="0"/>
              <a:buChar char="•"/>
            </a:pPr>
            <a:r>
              <a:rPr lang="en-US" sz="2000" dirty="0"/>
              <a:t>One cohort may have zero or more members</a:t>
            </a:r>
          </a:p>
          <a:p>
            <a:pPr marL="285750" indent="-285750">
              <a:buFont typeface="Arial" panose="020B0604020202020204" pitchFamily="34" charset="0"/>
              <a:buChar char="•"/>
            </a:pPr>
            <a:r>
              <a:rPr lang="en-US" sz="2000" dirty="0"/>
              <a:t>A </a:t>
            </a:r>
            <a:r>
              <a:rPr lang="en-US" sz="2000" dirty="0" err="1"/>
              <a:t>codeset</a:t>
            </a:r>
            <a:r>
              <a:rPr lang="en-US" sz="2000" dirty="0"/>
              <a:t> is NOT a cohort…</a:t>
            </a:r>
          </a:p>
          <a:p>
            <a:r>
              <a:rPr lang="en-US" sz="2000" dirty="0"/>
              <a:t>	…logic for how to use the </a:t>
            </a:r>
            <a:r>
              <a:rPr lang="en-US" sz="2000" dirty="0" err="1"/>
              <a:t>codeset</a:t>
            </a:r>
            <a:r>
              <a:rPr lang="en-US" sz="2000" dirty="0"/>
              <a:t> in a criteria is required</a:t>
            </a:r>
          </a:p>
          <a:p>
            <a:endParaRPr lang="en-US" sz="2000" dirty="0"/>
          </a:p>
        </p:txBody>
      </p:sp>
    </p:spTree>
    <p:extLst>
      <p:ext uri="{BB962C8B-B14F-4D97-AF65-F5344CB8AC3E}">
        <p14:creationId xmlns:p14="http://schemas.microsoft.com/office/powerpoint/2010/main" val="246906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144000" cy="571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3200" dirty="0"/>
              <a:t>An observational comparative cohort design to approximate counterfactual outcomes </a:t>
            </a:r>
          </a:p>
        </p:txBody>
      </p:sp>
      <p:pic>
        <p:nvPicPr>
          <p:cNvPr id="118" name="Picture 117"/>
          <p:cNvPicPr>
            <a:picLocks noChangeAspect="1"/>
          </p:cNvPicPr>
          <p:nvPr/>
        </p:nvPicPr>
        <p:blipFill>
          <a:blip r:embed="rId2"/>
          <a:stretch>
            <a:fillRect/>
          </a:stretch>
        </p:blipFill>
        <p:spPr>
          <a:xfrm>
            <a:off x="7166970" y="3122134"/>
            <a:ext cx="200564" cy="232954"/>
          </a:xfrm>
          <a:prstGeom prst="rect">
            <a:avLst/>
          </a:prstGeom>
        </p:spPr>
      </p:pic>
      <p:cxnSp>
        <p:nvCxnSpPr>
          <p:cNvPr id="5" name="Straight Arrow Connector 4"/>
          <p:cNvCxnSpPr/>
          <p:nvPr/>
        </p:nvCxnSpPr>
        <p:spPr>
          <a:xfrm>
            <a:off x="1371600" y="173448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2273134" y="132605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2273134" y="173448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2361627" y="137047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2359373" y="203058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2700177" y="1318984"/>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2652728" y="214170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30" name="Picture 1029"/>
          <p:cNvPicPr>
            <a:picLocks noChangeAspect="1"/>
          </p:cNvPicPr>
          <p:nvPr/>
        </p:nvPicPr>
        <p:blipFill>
          <a:blip r:embed="rId3"/>
          <a:stretch>
            <a:fillRect/>
          </a:stretch>
        </p:blipFill>
        <p:spPr>
          <a:xfrm>
            <a:off x="3554262" y="1263579"/>
            <a:ext cx="203320" cy="204429"/>
          </a:xfrm>
          <a:prstGeom prst="rect">
            <a:avLst/>
          </a:prstGeom>
        </p:spPr>
      </p:pic>
      <p:pic>
        <p:nvPicPr>
          <p:cNvPr id="1031" name="Picture 1030"/>
          <p:cNvPicPr>
            <a:picLocks noChangeAspect="1"/>
          </p:cNvPicPr>
          <p:nvPr/>
        </p:nvPicPr>
        <p:blipFill>
          <a:blip r:embed="rId4"/>
          <a:stretch>
            <a:fillRect/>
          </a:stretch>
        </p:blipFill>
        <p:spPr>
          <a:xfrm>
            <a:off x="3554262" y="2024029"/>
            <a:ext cx="198266" cy="203777"/>
          </a:xfrm>
          <a:prstGeom prst="rect">
            <a:avLst/>
          </a:prstGeom>
        </p:spPr>
      </p:pic>
      <p:pic>
        <p:nvPicPr>
          <p:cNvPr id="21" name="Picture 20"/>
          <p:cNvPicPr>
            <a:picLocks noChangeAspect="1"/>
          </p:cNvPicPr>
          <p:nvPr/>
        </p:nvPicPr>
        <p:blipFill>
          <a:blip r:embed="rId5"/>
          <a:stretch>
            <a:fillRect/>
          </a:stretch>
        </p:blipFill>
        <p:spPr>
          <a:xfrm>
            <a:off x="1940990" y="1521128"/>
            <a:ext cx="290626" cy="426721"/>
          </a:xfrm>
          <a:prstGeom prst="rect">
            <a:avLst/>
          </a:prstGeom>
        </p:spPr>
      </p:pic>
      <p:cxnSp>
        <p:nvCxnSpPr>
          <p:cNvPr id="23" name="Straight Arrow Connector 22"/>
          <p:cNvCxnSpPr/>
          <p:nvPr/>
        </p:nvCxnSpPr>
        <p:spPr>
          <a:xfrm>
            <a:off x="1371600" y="284748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p:cNvCxnSpPr/>
          <p:nvPr/>
        </p:nvCxnSpPr>
        <p:spPr>
          <a:xfrm flipV="1">
            <a:off x="2258307" y="243905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2258307" y="284748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2346799" y="248347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2344546" y="314358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2685349" y="2431984"/>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2637900" y="325470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39" name="Picture 38"/>
          <p:cNvPicPr>
            <a:picLocks noChangeAspect="1"/>
          </p:cNvPicPr>
          <p:nvPr/>
        </p:nvPicPr>
        <p:blipFill>
          <a:blip r:embed="rId3"/>
          <a:stretch>
            <a:fillRect/>
          </a:stretch>
        </p:blipFill>
        <p:spPr>
          <a:xfrm>
            <a:off x="3569195" y="2376252"/>
            <a:ext cx="203320" cy="204429"/>
          </a:xfrm>
          <a:prstGeom prst="rect">
            <a:avLst/>
          </a:prstGeom>
        </p:spPr>
      </p:pic>
      <p:pic>
        <p:nvPicPr>
          <p:cNvPr id="43" name="Picture 42"/>
          <p:cNvPicPr>
            <a:picLocks noChangeAspect="1"/>
          </p:cNvPicPr>
          <p:nvPr/>
        </p:nvPicPr>
        <p:blipFill>
          <a:blip r:embed="rId6"/>
          <a:stretch>
            <a:fillRect/>
          </a:stretch>
        </p:blipFill>
        <p:spPr>
          <a:xfrm>
            <a:off x="1881233" y="3768679"/>
            <a:ext cx="260970" cy="505969"/>
          </a:xfrm>
          <a:prstGeom prst="rect">
            <a:avLst/>
          </a:prstGeom>
        </p:spPr>
      </p:pic>
      <p:cxnSp>
        <p:nvCxnSpPr>
          <p:cNvPr id="45" name="Straight Arrow Connector 44"/>
          <p:cNvCxnSpPr/>
          <p:nvPr/>
        </p:nvCxnSpPr>
        <p:spPr>
          <a:xfrm>
            <a:off x="1371600" y="3955816"/>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2258307" y="3547383"/>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2258307" y="3955816"/>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2346799" y="3591798"/>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2344546" y="4251912"/>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2685349" y="3540311"/>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2637900" y="4363030"/>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59" name="Picture 58"/>
          <p:cNvPicPr>
            <a:picLocks noChangeAspect="1"/>
          </p:cNvPicPr>
          <p:nvPr/>
        </p:nvPicPr>
        <p:blipFill>
          <a:blip r:embed="rId7"/>
          <a:stretch>
            <a:fillRect/>
          </a:stretch>
        </p:blipFill>
        <p:spPr>
          <a:xfrm>
            <a:off x="1850198" y="2687939"/>
            <a:ext cx="361800" cy="426721"/>
          </a:xfrm>
          <a:prstGeom prst="rect">
            <a:avLst/>
          </a:prstGeom>
        </p:spPr>
      </p:pic>
      <p:pic>
        <p:nvPicPr>
          <p:cNvPr id="60" name="Picture 59"/>
          <p:cNvPicPr>
            <a:picLocks noChangeAspect="1"/>
          </p:cNvPicPr>
          <p:nvPr/>
        </p:nvPicPr>
        <p:blipFill>
          <a:blip r:embed="rId2"/>
          <a:stretch>
            <a:fillRect/>
          </a:stretch>
        </p:blipFill>
        <p:spPr>
          <a:xfrm>
            <a:off x="3560861" y="3117130"/>
            <a:ext cx="200564" cy="232954"/>
          </a:xfrm>
          <a:prstGeom prst="rect">
            <a:avLst/>
          </a:prstGeom>
        </p:spPr>
      </p:pic>
      <p:pic>
        <p:nvPicPr>
          <p:cNvPr id="61" name="Picture 60"/>
          <p:cNvPicPr>
            <a:picLocks noChangeAspect="1"/>
          </p:cNvPicPr>
          <p:nvPr/>
        </p:nvPicPr>
        <p:blipFill>
          <a:blip r:embed="rId8"/>
          <a:stretch>
            <a:fillRect/>
          </a:stretch>
        </p:blipFill>
        <p:spPr>
          <a:xfrm>
            <a:off x="3554188" y="4267639"/>
            <a:ext cx="217234" cy="228161"/>
          </a:xfrm>
          <a:prstGeom prst="rect">
            <a:avLst/>
          </a:prstGeom>
        </p:spPr>
      </p:pic>
      <p:pic>
        <p:nvPicPr>
          <p:cNvPr id="62" name="Picture 61"/>
          <p:cNvPicPr>
            <a:picLocks noChangeAspect="1"/>
          </p:cNvPicPr>
          <p:nvPr/>
        </p:nvPicPr>
        <p:blipFill>
          <a:blip r:embed="rId4"/>
          <a:stretch>
            <a:fillRect/>
          </a:stretch>
        </p:blipFill>
        <p:spPr>
          <a:xfrm>
            <a:off x="3562009" y="3516884"/>
            <a:ext cx="198266" cy="203777"/>
          </a:xfrm>
          <a:prstGeom prst="rect">
            <a:avLst/>
          </a:prstGeom>
        </p:spPr>
      </p:pic>
      <p:sp>
        <p:nvSpPr>
          <p:cNvPr id="20" name="Rectangle 19"/>
          <p:cNvSpPr/>
          <p:nvPr/>
        </p:nvSpPr>
        <p:spPr>
          <a:xfrm>
            <a:off x="2245472" y="124457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69" name="Rectangle 68"/>
          <p:cNvSpPr/>
          <p:nvPr/>
        </p:nvSpPr>
        <p:spPr>
          <a:xfrm>
            <a:off x="2243671" y="1751568"/>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70" name="Straight Arrow Connector 69"/>
          <p:cNvCxnSpPr/>
          <p:nvPr/>
        </p:nvCxnSpPr>
        <p:spPr>
          <a:xfrm>
            <a:off x="5039450" y="175156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1" name="Straight Arrow Connector 70"/>
          <p:cNvCxnSpPr/>
          <p:nvPr/>
        </p:nvCxnSpPr>
        <p:spPr>
          <a:xfrm flipV="1">
            <a:off x="5891574" y="134313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a:off x="5891574" y="175156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Oval 72"/>
          <p:cNvSpPr/>
          <p:nvPr/>
        </p:nvSpPr>
        <p:spPr>
          <a:xfrm>
            <a:off x="5980067" y="138755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p:cNvSpPr/>
          <p:nvPr/>
        </p:nvSpPr>
        <p:spPr>
          <a:xfrm>
            <a:off x="5977814" y="204766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a:off x="6318617" y="1336063"/>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6" name="Straight Arrow Connector 75"/>
          <p:cNvCxnSpPr/>
          <p:nvPr/>
        </p:nvCxnSpPr>
        <p:spPr>
          <a:xfrm>
            <a:off x="6271168" y="215878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77" name="Picture 76"/>
          <p:cNvPicPr>
            <a:picLocks noChangeAspect="1"/>
          </p:cNvPicPr>
          <p:nvPr/>
        </p:nvPicPr>
        <p:blipFill>
          <a:blip r:embed="rId3"/>
          <a:stretch>
            <a:fillRect/>
          </a:stretch>
        </p:blipFill>
        <p:spPr>
          <a:xfrm>
            <a:off x="7172702" y="1280658"/>
            <a:ext cx="203320" cy="204429"/>
          </a:xfrm>
          <a:prstGeom prst="rect">
            <a:avLst/>
          </a:prstGeom>
        </p:spPr>
      </p:pic>
      <p:pic>
        <p:nvPicPr>
          <p:cNvPr id="78" name="Picture 77"/>
          <p:cNvPicPr>
            <a:picLocks noChangeAspect="1"/>
          </p:cNvPicPr>
          <p:nvPr/>
        </p:nvPicPr>
        <p:blipFill>
          <a:blip r:embed="rId4"/>
          <a:stretch>
            <a:fillRect/>
          </a:stretch>
        </p:blipFill>
        <p:spPr>
          <a:xfrm>
            <a:off x="7172702" y="2041108"/>
            <a:ext cx="198266" cy="203777"/>
          </a:xfrm>
          <a:prstGeom prst="rect">
            <a:avLst/>
          </a:prstGeom>
        </p:spPr>
      </p:pic>
      <p:cxnSp>
        <p:nvCxnSpPr>
          <p:cNvPr id="80" name="Straight Arrow Connector 79"/>
          <p:cNvCxnSpPr/>
          <p:nvPr/>
        </p:nvCxnSpPr>
        <p:spPr>
          <a:xfrm>
            <a:off x="5039450" y="2864567"/>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4" name="Straight Arrow Connector 93"/>
          <p:cNvCxnSpPr/>
          <p:nvPr/>
        </p:nvCxnSpPr>
        <p:spPr>
          <a:xfrm flipV="1">
            <a:off x="5876747" y="2456134"/>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5" name="Straight Arrow Connector 94"/>
          <p:cNvCxnSpPr/>
          <p:nvPr/>
        </p:nvCxnSpPr>
        <p:spPr>
          <a:xfrm>
            <a:off x="5876747" y="2864567"/>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6" name="Oval 95"/>
          <p:cNvSpPr/>
          <p:nvPr/>
        </p:nvSpPr>
        <p:spPr>
          <a:xfrm>
            <a:off x="5965240" y="2500549"/>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p:cNvSpPr/>
          <p:nvPr/>
        </p:nvSpPr>
        <p:spPr>
          <a:xfrm>
            <a:off x="5962986" y="3160663"/>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a:off x="6303789" y="2449063"/>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9" name="Straight Arrow Connector 98"/>
          <p:cNvCxnSpPr/>
          <p:nvPr/>
        </p:nvCxnSpPr>
        <p:spPr>
          <a:xfrm>
            <a:off x="6256340" y="3271781"/>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cxnSp>
        <p:nvCxnSpPr>
          <p:cNvPr id="102" name="Straight Arrow Connector 101"/>
          <p:cNvCxnSpPr/>
          <p:nvPr/>
        </p:nvCxnSpPr>
        <p:spPr>
          <a:xfrm>
            <a:off x="5039450" y="3972895"/>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3" name="Straight Arrow Connector 102"/>
          <p:cNvCxnSpPr/>
          <p:nvPr/>
        </p:nvCxnSpPr>
        <p:spPr>
          <a:xfrm flipV="1">
            <a:off x="5876747" y="3564462"/>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p:cNvCxnSpPr/>
          <p:nvPr/>
        </p:nvCxnSpPr>
        <p:spPr>
          <a:xfrm>
            <a:off x="5876747" y="3972895"/>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5" name="Oval 104"/>
          <p:cNvSpPr/>
          <p:nvPr/>
        </p:nvSpPr>
        <p:spPr>
          <a:xfrm>
            <a:off x="5965240" y="3608877"/>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5962986" y="4268991"/>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a:off x="6303789" y="3557391"/>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8" name="Straight Arrow Connector 107"/>
          <p:cNvCxnSpPr/>
          <p:nvPr/>
        </p:nvCxnSpPr>
        <p:spPr>
          <a:xfrm>
            <a:off x="6256340" y="4380109"/>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12" name="Picture 111"/>
          <p:cNvPicPr>
            <a:picLocks noChangeAspect="1"/>
          </p:cNvPicPr>
          <p:nvPr/>
        </p:nvPicPr>
        <p:blipFill>
          <a:blip r:embed="rId4"/>
          <a:stretch>
            <a:fillRect/>
          </a:stretch>
        </p:blipFill>
        <p:spPr>
          <a:xfrm>
            <a:off x="7180449" y="3478300"/>
            <a:ext cx="198266" cy="203777"/>
          </a:xfrm>
          <a:prstGeom prst="rect">
            <a:avLst/>
          </a:prstGeom>
        </p:spPr>
      </p:pic>
      <p:sp>
        <p:nvSpPr>
          <p:cNvPr id="113" name="Rectangle 112"/>
          <p:cNvSpPr/>
          <p:nvPr/>
        </p:nvSpPr>
        <p:spPr>
          <a:xfrm>
            <a:off x="2258307" y="346782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4" name="Rectangle 113"/>
          <p:cNvSpPr/>
          <p:nvPr/>
        </p:nvSpPr>
        <p:spPr>
          <a:xfrm>
            <a:off x="2256505" y="3974818"/>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sp>
        <p:nvSpPr>
          <p:cNvPr id="115" name="Rectangle 114"/>
          <p:cNvSpPr/>
          <p:nvPr/>
        </p:nvSpPr>
        <p:spPr>
          <a:xfrm>
            <a:off x="2247689" y="233862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6" name="Rectangle 115"/>
          <p:cNvSpPr/>
          <p:nvPr/>
        </p:nvSpPr>
        <p:spPr>
          <a:xfrm>
            <a:off x="2245887" y="2845617"/>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17" name="Picture 116"/>
          <p:cNvPicPr>
            <a:picLocks noChangeAspect="1"/>
          </p:cNvPicPr>
          <p:nvPr/>
        </p:nvPicPr>
        <p:blipFill>
          <a:blip r:embed="rId3"/>
          <a:stretch>
            <a:fillRect/>
          </a:stretch>
        </p:blipFill>
        <p:spPr>
          <a:xfrm>
            <a:off x="7175305" y="2381256"/>
            <a:ext cx="203320" cy="204429"/>
          </a:xfrm>
          <a:prstGeom prst="rect">
            <a:avLst/>
          </a:prstGeom>
        </p:spPr>
      </p:pic>
      <p:sp>
        <p:nvSpPr>
          <p:cNvPr id="122" name="Rectangle 121"/>
          <p:cNvSpPr/>
          <p:nvPr/>
        </p:nvSpPr>
        <p:spPr>
          <a:xfrm>
            <a:off x="5853616" y="1261459"/>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3" name="Rectangle 122"/>
          <p:cNvSpPr/>
          <p:nvPr/>
        </p:nvSpPr>
        <p:spPr>
          <a:xfrm>
            <a:off x="5851814" y="1768450"/>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4" name="Rectangle 123"/>
          <p:cNvSpPr/>
          <p:nvPr/>
        </p:nvSpPr>
        <p:spPr>
          <a:xfrm>
            <a:off x="5851814" y="2366842"/>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5" name="Rectangle 124"/>
          <p:cNvSpPr/>
          <p:nvPr/>
        </p:nvSpPr>
        <p:spPr>
          <a:xfrm>
            <a:off x="5850013" y="2873833"/>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6" name="Rectangle 125"/>
          <p:cNvSpPr/>
          <p:nvPr/>
        </p:nvSpPr>
        <p:spPr>
          <a:xfrm>
            <a:off x="5852824" y="3467209"/>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7" name="Rectangle 126"/>
          <p:cNvSpPr/>
          <p:nvPr/>
        </p:nvSpPr>
        <p:spPr>
          <a:xfrm>
            <a:off x="5851022" y="3974199"/>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79" name="Picture 78"/>
          <p:cNvPicPr>
            <a:picLocks noChangeAspect="1"/>
          </p:cNvPicPr>
          <p:nvPr/>
        </p:nvPicPr>
        <p:blipFill>
          <a:blip r:embed="rId9"/>
          <a:stretch>
            <a:fillRect/>
          </a:stretch>
        </p:blipFill>
        <p:spPr>
          <a:xfrm>
            <a:off x="5496405" y="1570663"/>
            <a:ext cx="335529" cy="377186"/>
          </a:xfrm>
          <a:prstGeom prst="rect">
            <a:avLst/>
          </a:prstGeom>
        </p:spPr>
      </p:pic>
      <p:pic>
        <p:nvPicPr>
          <p:cNvPr id="82" name="Picture 81"/>
          <p:cNvPicPr>
            <a:picLocks noChangeAspect="1"/>
          </p:cNvPicPr>
          <p:nvPr/>
        </p:nvPicPr>
        <p:blipFill>
          <a:blip r:embed="rId2"/>
          <a:stretch>
            <a:fillRect/>
          </a:stretch>
        </p:blipFill>
        <p:spPr>
          <a:xfrm>
            <a:off x="7163367" y="6473966"/>
            <a:ext cx="200564" cy="232954"/>
          </a:xfrm>
          <a:prstGeom prst="rect">
            <a:avLst/>
          </a:prstGeom>
        </p:spPr>
      </p:pic>
      <p:cxnSp>
        <p:nvCxnSpPr>
          <p:cNvPr id="83" name="Straight Arrow Connector 82"/>
          <p:cNvCxnSpPr/>
          <p:nvPr/>
        </p:nvCxnSpPr>
        <p:spPr>
          <a:xfrm>
            <a:off x="1367997" y="5086321"/>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4" name="Straight Arrow Connector 83"/>
          <p:cNvCxnSpPr/>
          <p:nvPr/>
        </p:nvCxnSpPr>
        <p:spPr>
          <a:xfrm flipV="1">
            <a:off x="2269531" y="4677888"/>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5" name="Straight Arrow Connector 84"/>
          <p:cNvCxnSpPr/>
          <p:nvPr/>
        </p:nvCxnSpPr>
        <p:spPr>
          <a:xfrm>
            <a:off x="2269531" y="5086321"/>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6" name="Oval 85"/>
          <p:cNvSpPr/>
          <p:nvPr/>
        </p:nvSpPr>
        <p:spPr>
          <a:xfrm>
            <a:off x="2358024" y="4722303"/>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7" name="Oval 86"/>
          <p:cNvSpPr/>
          <p:nvPr/>
        </p:nvSpPr>
        <p:spPr>
          <a:xfrm>
            <a:off x="2355770" y="5382417"/>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a:off x="2696574" y="4670816"/>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9" name="Straight Arrow Connector 88"/>
          <p:cNvCxnSpPr/>
          <p:nvPr/>
        </p:nvCxnSpPr>
        <p:spPr>
          <a:xfrm>
            <a:off x="2649125" y="549353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90" name="Picture 89"/>
          <p:cNvPicPr>
            <a:picLocks noChangeAspect="1"/>
          </p:cNvPicPr>
          <p:nvPr/>
        </p:nvPicPr>
        <p:blipFill>
          <a:blip r:embed="rId3"/>
          <a:stretch>
            <a:fillRect/>
          </a:stretch>
        </p:blipFill>
        <p:spPr>
          <a:xfrm>
            <a:off x="3550659" y="4615411"/>
            <a:ext cx="203320" cy="204429"/>
          </a:xfrm>
          <a:prstGeom prst="rect">
            <a:avLst/>
          </a:prstGeom>
        </p:spPr>
      </p:pic>
      <p:pic>
        <p:nvPicPr>
          <p:cNvPr id="91" name="Picture 90"/>
          <p:cNvPicPr>
            <a:picLocks noChangeAspect="1"/>
          </p:cNvPicPr>
          <p:nvPr/>
        </p:nvPicPr>
        <p:blipFill>
          <a:blip r:embed="rId4"/>
          <a:stretch>
            <a:fillRect/>
          </a:stretch>
        </p:blipFill>
        <p:spPr>
          <a:xfrm>
            <a:off x="3550659" y="5375861"/>
            <a:ext cx="198266" cy="203777"/>
          </a:xfrm>
          <a:prstGeom prst="rect">
            <a:avLst/>
          </a:prstGeom>
        </p:spPr>
      </p:pic>
      <p:cxnSp>
        <p:nvCxnSpPr>
          <p:cNvPr id="93" name="Straight Arrow Connector 92"/>
          <p:cNvCxnSpPr/>
          <p:nvPr/>
        </p:nvCxnSpPr>
        <p:spPr>
          <a:xfrm>
            <a:off x="1367997" y="619932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0" name="Straight Arrow Connector 99"/>
          <p:cNvCxnSpPr/>
          <p:nvPr/>
        </p:nvCxnSpPr>
        <p:spPr>
          <a:xfrm flipV="1">
            <a:off x="2254704" y="579088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1" name="Straight Arrow Connector 100"/>
          <p:cNvCxnSpPr/>
          <p:nvPr/>
        </p:nvCxnSpPr>
        <p:spPr>
          <a:xfrm>
            <a:off x="2254704" y="619932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9" name="Oval 108"/>
          <p:cNvSpPr/>
          <p:nvPr/>
        </p:nvSpPr>
        <p:spPr>
          <a:xfrm>
            <a:off x="2343196" y="583530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p:cNvSpPr/>
          <p:nvPr/>
        </p:nvSpPr>
        <p:spPr>
          <a:xfrm>
            <a:off x="2340943" y="649541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p:cNvCxnSpPr/>
          <p:nvPr/>
        </p:nvCxnSpPr>
        <p:spPr>
          <a:xfrm>
            <a:off x="2681746" y="5783816"/>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9" name="Straight Arrow Connector 128"/>
          <p:cNvCxnSpPr/>
          <p:nvPr/>
        </p:nvCxnSpPr>
        <p:spPr>
          <a:xfrm>
            <a:off x="2634297" y="660653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30" name="Picture 129"/>
          <p:cNvPicPr>
            <a:picLocks noChangeAspect="1"/>
          </p:cNvPicPr>
          <p:nvPr/>
        </p:nvPicPr>
        <p:blipFill>
          <a:blip r:embed="rId3"/>
          <a:stretch>
            <a:fillRect/>
          </a:stretch>
        </p:blipFill>
        <p:spPr>
          <a:xfrm>
            <a:off x="3565592" y="5728084"/>
            <a:ext cx="203320" cy="204429"/>
          </a:xfrm>
          <a:prstGeom prst="rect">
            <a:avLst/>
          </a:prstGeom>
        </p:spPr>
      </p:pic>
      <p:pic>
        <p:nvPicPr>
          <p:cNvPr id="140" name="Picture 139"/>
          <p:cNvPicPr>
            <a:picLocks noChangeAspect="1"/>
          </p:cNvPicPr>
          <p:nvPr/>
        </p:nvPicPr>
        <p:blipFill>
          <a:blip r:embed="rId2"/>
          <a:stretch>
            <a:fillRect/>
          </a:stretch>
        </p:blipFill>
        <p:spPr>
          <a:xfrm>
            <a:off x="3557258" y="6468962"/>
            <a:ext cx="200564" cy="232954"/>
          </a:xfrm>
          <a:prstGeom prst="rect">
            <a:avLst/>
          </a:prstGeom>
        </p:spPr>
      </p:pic>
      <p:sp>
        <p:nvSpPr>
          <p:cNvPr id="143" name="Rectangle 142"/>
          <p:cNvSpPr/>
          <p:nvPr/>
        </p:nvSpPr>
        <p:spPr>
          <a:xfrm>
            <a:off x="2241869" y="4596409"/>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44" name="Rectangle 143"/>
          <p:cNvSpPr/>
          <p:nvPr/>
        </p:nvSpPr>
        <p:spPr>
          <a:xfrm>
            <a:off x="2240068" y="5103400"/>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145" name="Straight Arrow Connector 144"/>
          <p:cNvCxnSpPr/>
          <p:nvPr/>
        </p:nvCxnSpPr>
        <p:spPr>
          <a:xfrm>
            <a:off x="5035847" y="510340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6" name="Straight Arrow Connector 145"/>
          <p:cNvCxnSpPr/>
          <p:nvPr/>
        </p:nvCxnSpPr>
        <p:spPr>
          <a:xfrm flipV="1">
            <a:off x="5887971" y="469496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7" name="Straight Arrow Connector 146"/>
          <p:cNvCxnSpPr/>
          <p:nvPr/>
        </p:nvCxnSpPr>
        <p:spPr>
          <a:xfrm>
            <a:off x="5887971" y="510340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8" name="Oval 147"/>
          <p:cNvSpPr/>
          <p:nvPr/>
        </p:nvSpPr>
        <p:spPr>
          <a:xfrm>
            <a:off x="5976464" y="473938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9" name="Oval 148"/>
          <p:cNvSpPr/>
          <p:nvPr/>
        </p:nvSpPr>
        <p:spPr>
          <a:xfrm>
            <a:off x="5974211" y="539949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p:cNvCxnSpPr/>
          <p:nvPr/>
        </p:nvCxnSpPr>
        <p:spPr>
          <a:xfrm>
            <a:off x="6315014" y="4687895"/>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1" name="Straight Arrow Connector 150"/>
          <p:cNvCxnSpPr/>
          <p:nvPr/>
        </p:nvCxnSpPr>
        <p:spPr>
          <a:xfrm>
            <a:off x="6267565" y="551061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52" name="Picture 151"/>
          <p:cNvPicPr>
            <a:picLocks noChangeAspect="1"/>
          </p:cNvPicPr>
          <p:nvPr/>
        </p:nvPicPr>
        <p:blipFill>
          <a:blip r:embed="rId3"/>
          <a:stretch>
            <a:fillRect/>
          </a:stretch>
        </p:blipFill>
        <p:spPr>
          <a:xfrm>
            <a:off x="7169099" y="4632490"/>
            <a:ext cx="203320" cy="204429"/>
          </a:xfrm>
          <a:prstGeom prst="rect">
            <a:avLst/>
          </a:prstGeom>
        </p:spPr>
      </p:pic>
      <p:pic>
        <p:nvPicPr>
          <p:cNvPr id="153" name="Picture 152"/>
          <p:cNvPicPr>
            <a:picLocks noChangeAspect="1"/>
          </p:cNvPicPr>
          <p:nvPr/>
        </p:nvPicPr>
        <p:blipFill>
          <a:blip r:embed="rId4"/>
          <a:stretch>
            <a:fillRect/>
          </a:stretch>
        </p:blipFill>
        <p:spPr>
          <a:xfrm>
            <a:off x="7180359" y="4266748"/>
            <a:ext cx="198266" cy="203777"/>
          </a:xfrm>
          <a:prstGeom prst="rect">
            <a:avLst/>
          </a:prstGeom>
        </p:spPr>
      </p:pic>
      <p:cxnSp>
        <p:nvCxnSpPr>
          <p:cNvPr id="154" name="Straight Arrow Connector 153"/>
          <p:cNvCxnSpPr/>
          <p:nvPr/>
        </p:nvCxnSpPr>
        <p:spPr>
          <a:xfrm>
            <a:off x="5035847" y="621639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5" name="Straight Arrow Connector 154"/>
          <p:cNvCxnSpPr/>
          <p:nvPr/>
        </p:nvCxnSpPr>
        <p:spPr>
          <a:xfrm flipV="1">
            <a:off x="5873144" y="580796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6" name="Straight Arrow Connector 155"/>
          <p:cNvCxnSpPr/>
          <p:nvPr/>
        </p:nvCxnSpPr>
        <p:spPr>
          <a:xfrm>
            <a:off x="5873144" y="621639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7" name="Oval 156"/>
          <p:cNvSpPr/>
          <p:nvPr/>
        </p:nvSpPr>
        <p:spPr>
          <a:xfrm>
            <a:off x="5961637" y="585238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8" name="Oval 157"/>
          <p:cNvSpPr/>
          <p:nvPr/>
        </p:nvSpPr>
        <p:spPr>
          <a:xfrm>
            <a:off x="5959383" y="651249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a:off x="6300186" y="5800895"/>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60" name="Straight Arrow Connector 159"/>
          <p:cNvCxnSpPr/>
          <p:nvPr/>
        </p:nvCxnSpPr>
        <p:spPr>
          <a:xfrm>
            <a:off x="6252737" y="6623613"/>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sp>
        <p:nvSpPr>
          <p:cNvPr id="172" name="Rectangle 171"/>
          <p:cNvSpPr/>
          <p:nvPr/>
        </p:nvSpPr>
        <p:spPr>
          <a:xfrm>
            <a:off x="2244086" y="5690459"/>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73" name="Rectangle 172"/>
          <p:cNvSpPr/>
          <p:nvPr/>
        </p:nvSpPr>
        <p:spPr>
          <a:xfrm>
            <a:off x="2242284" y="6197449"/>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74" name="Picture 173"/>
          <p:cNvPicPr>
            <a:picLocks noChangeAspect="1"/>
          </p:cNvPicPr>
          <p:nvPr/>
        </p:nvPicPr>
        <p:blipFill>
          <a:blip r:embed="rId3"/>
          <a:stretch>
            <a:fillRect/>
          </a:stretch>
        </p:blipFill>
        <p:spPr>
          <a:xfrm>
            <a:off x="7171702" y="5733088"/>
            <a:ext cx="203320" cy="204429"/>
          </a:xfrm>
          <a:prstGeom prst="rect">
            <a:avLst/>
          </a:prstGeom>
        </p:spPr>
      </p:pic>
      <p:sp>
        <p:nvSpPr>
          <p:cNvPr id="177" name="Rectangle 176"/>
          <p:cNvSpPr/>
          <p:nvPr/>
        </p:nvSpPr>
        <p:spPr>
          <a:xfrm>
            <a:off x="5850013" y="4613291"/>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78" name="Rectangle 177"/>
          <p:cNvSpPr/>
          <p:nvPr/>
        </p:nvSpPr>
        <p:spPr>
          <a:xfrm>
            <a:off x="5848211" y="5120282"/>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79" name="Rectangle 178"/>
          <p:cNvSpPr/>
          <p:nvPr/>
        </p:nvSpPr>
        <p:spPr>
          <a:xfrm>
            <a:off x="5848211" y="5718674"/>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80" name="Rectangle 179"/>
          <p:cNvSpPr/>
          <p:nvPr/>
        </p:nvSpPr>
        <p:spPr>
          <a:xfrm>
            <a:off x="5846410" y="6225665"/>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183" name="Picture 182"/>
          <p:cNvPicPr>
            <a:picLocks noChangeAspect="1"/>
          </p:cNvPicPr>
          <p:nvPr/>
        </p:nvPicPr>
        <p:blipFill>
          <a:blip r:embed="rId9"/>
          <a:stretch>
            <a:fillRect/>
          </a:stretch>
        </p:blipFill>
        <p:spPr>
          <a:xfrm>
            <a:off x="5492802" y="4922495"/>
            <a:ext cx="335529" cy="377186"/>
          </a:xfrm>
          <a:prstGeom prst="rect">
            <a:avLst/>
          </a:prstGeom>
        </p:spPr>
      </p:pic>
      <p:pic>
        <p:nvPicPr>
          <p:cNvPr id="184" name="Picture 183"/>
          <p:cNvPicPr>
            <a:picLocks noChangeAspect="1"/>
          </p:cNvPicPr>
          <p:nvPr/>
        </p:nvPicPr>
        <p:blipFill>
          <a:blip r:embed="rId6"/>
          <a:stretch>
            <a:fillRect/>
          </a:stretch>
        </p:blipFill>
        <p:spPr>
          <a:xfrm>
            <a:off x="1900613" y="5953678"/>
            <a:ext cx="260970" cy="505969"/>
          </a:xfrm>
          <a:prstGeom prst="rect">
            <a:avLst/>
          </a:prstGeom>
        </p:spPr>
      </p:pic>
      <p:pic>
        <p:nvPicPr>
          <p:cNvPr id="185" name="Picture 184"/>
          <p:cNvPicPr>
            <a:picLocks noChangeAspect="1"/>
          </p:cNvPicPr>
          <p:nvPr/>
        </p:nvPicPr>
        <p:blipFill>
          <a:blip r:embed="rId9"/>
          <a:stretch>
            <a:fillRect/>
          </a:stretch>
        </p:blipFill>
        <p:spPr>
          <a:xfrm>
            <a:off x="5499307" y="2680996"/>
            <a:ext cx="335529" cy="377186"/>
          </a:xfrm>
          <a:prstGeom prst="rect">
            <a:avLst/>
          </a:prstGeom>
        </p:spPr>
      </p:pic>
      <p:pic>
        <p:nvPicPr>
          <p:cNvPr id="186" name="Picture 185"/>
          <p:cNvPicPr>
            <a:picLocks noChangeAspect="1"/>
          </p:cNvPicPr>
          <p:nvPr/>
        </p:nvPicPr>
        <p:blipFill>
          <a:blip r:embed="rId10"/>
          <a:stretch>
            <a:fillRect/>
          </a:stretch>
        </p:blipFill>
        <p:spPr>
          <a:xfrm>
            <a:off x="5510171" y="3791329"/>
            <a:ext cx="300789" cy="412848"/>
          </a:xfrm>
          <a:prstGeom prst="rect">
            <a:avLst/>
          </a:prstGeom>
        </p:spPr>
      </p:pic>
      <p:pic>
        <p:nvPicPr>
          <p:cNvPr id="187" name="Picture 186"/>
          <p:cNvPicPr>
            <a:picLocks noChangeAspect="1"/>
          </p:cNvPicPr>
          <p:nvPr/>
        </p:nvPicPr>
        <p:blipFill>
          <a:blip r:embed="rId11"/>
          <a:stretch>
            <a:fillRect/>
          </a:stretch>
        </p:blipFill>
        <p:spPr>
          <a:xfrm>
            <a:off x="5540495" y="5975238"/>
            <a:ext cx="253151" cy="444421"/>
          </a:xfrm>
          <a:prstGeom prst="rect">
            <a:avLst/>
          </a:prstGeom>
        </p:spPr>
      </p:pic>
      <p:pic>
        <p:nvPicPr>
          <p:cNvPr id="188" name="Picture 187"/>
          <p:cNvPicPr>
            <a:picLocks noChangeAspect="1"/>
          </p:cNvPicPr>
          <p:nvPr/>
        </p:nvPicPr>
        <p:blipFill>
          <a:blip r:embed="rId3"/>
          <a:stretch>
            <a:fillRect/>
          </a:stretch>
        </p:blipFill>
        <p:spPr>
          <a:xfrm>
            <a:off x="7198853" y="5400621"/>
            <a:ext cx="203320" cy="204429"/>
          </a:xfrm>
          <a:prstGeom prst="rect">
            <a:avLst/>
          </a:prstGeom>
        </p:spPr>
      </p:pic>
      <p:pic>
        <p:nvPicPr>
          <p:cNvPr id="189" name="Picture 188"/>
          <p:cNvPicPr>
            <a:picLocks noChangeAspect="1"/>
          </p:cNvPicPr>
          <p:nvPr/>
        </p:nvPicPr>
        <p:blipFill>
          <a:blip r:embed="rId6"/>
          <a:stretch>
            <a:fillRect/>
          </a:stretch>
        </p:blipFill>
        <p:spPr>
          <a:xfrm>
            <a:off x="1890520" y="4893527"/>
            <a:ext cx="260970" cy="505969"/>
          </a:xfrm>
          <a:prstGeom prst="rect">
            <a:avLst/>
          </a:prstGeom>
        </p:spPr>
      </p:pic>
    </p:spTree>
    <p:extLst>
      <p:ext uri="{BB962C8B-B14F-4D97-AF65-F5344CB8AC3E}">
        <p14:creationId xmlns:p14="http://schemas.microsoft.com/office/powerpoint/2010/main" val="373763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3502962"/>
            <a:ext cx="38100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2870373" y="4480647"/>
            <a:ext cx="322091" cy="363989"/>
          </a:xfrm>
          <a:prstGeom prst="rect">
            <a:avLst/>
          </a:prstGeom>
        </p:spPr>
      </p:pic>
      <p:pic>
        <p:nvPicPr>
          <p:cNvPr id="8" name="Picture 7"/>
          <p:cNvPicPr>
            <a:picLocks noChangeAspect="1"/>
          </p:cNvPicPr>
          <p:nvPr/>
        </p:nvPicPr>
        <p:blipFill>
          <a:blip r:embed="rId3"/>
          <a:stretch>
            <a:fillRect/>
          </a:stretch>
        </p:blipFill>
        <p:spPr>
          <a:xfrm>
            <a:off x="1623059" y="4064225"/>
            <a:ext cx="326517" cy="319419"/>
          </a:xfrm>
          <a:prstGeom prst="rect">
            <a:avLst/>
          </a:prstGeom>
        </p:spPr>
      </p:pic>
      <p:pic>
        <p:nvPicPr>
          <p:cNvPr id="9" name="Picture 8"/>
          <p:cNvPicPr>
            <a:picLocks noChangeAspect="1"/>
          </p:cNvPicPr>
          <p:nvPr/>
        </p:nvPicPr>
        <p:blipFill>
          <a:blip r:embed="rId4"/>
          <a:stretch>
            <a:fillRect/>
          </a:stretch>
        </p:blipFill>
        <p:spPr>
          <a:xfrm>
            <a:off x="3303931" y="4060723"/>
            <a:ext cx="318401" cy="318401"/>
          </a:xfrm>
          <a:prstGeom prst="rect">
            <a:avLst/>
          </a:prstGeom>
        </p:spPr>
      </p:pic>
      <p:pic>
        <p:nvPicPr>
          <p:cNvPr id="10" name="Picture 9"/>
          <p:cNvPicPr>
            <a:picLocks noChangeAspect="1"/>
          </p:cNvPicPr>
          <p:nvPr/>
        </p:nvPicPr>
        <p:blipFill>
          <a:blip r:embed="rId3"/>
          <a:stretch>
            <a:fillRect/>
          </a:stretch>
        </p:blipFill>
        <p:spPr>
          <a:xfrm>
            <a:off x="2034539" y="4071222"/>
            <a:ext cx="326517" cy="319419"/>
          </a:xfrm>
          <a:prstGeom prst="rect">
            <a:avLst/>
          </a:prstGeom>
        </p:spPr>
      </p:pic>
      <p:pic>
        <p:nvPicPr>
          <p:cNvPr id="11" name="Picture 10"/>
          <p:cNvPicPr>
            <a:picLocks noChangeAspect="1"/>
          </p:cNvPicPr>
          <p:nvPr/>
        </p:nvPicPr>
        <p:blipFill>
          <a:blip r:embed="rId4"/>
          <a:stretch>
            <a:fillRect/>
          </a:stretch>
        </p:blipFill>
        <p:spPr>
          <a:xfrm>
            <a:off x="2038596" y="4505474"/>
            <a:ext cx="318401" cy="318401"/>
          </a:xfrm>
          <a:prstGeom prst="rect">
            <a:avLst/>
          </a:prstGeom>
        </p:spPr>
      </p:pic>
      <p:sp>
        <p:nvSpPr>
          <p:cNvPr id="12" name="Oval 11"/>
          <p:cNvSpPr/>
          <p:nvPr/>
        </p:nvSpPr>
        <p:spPr>
          <a:xfrm>
            <a:off x="1009267" y="4154731"/>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914400" y="4000549"/>
            <a:ext cx="28194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1009267" y="4572047"/>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14400" y="4450833"/>
            <a:ext cx="28194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p:cNvSpPr txBox="1"/>
          <p:nvPr/>
        </p:nvSpPr>
        <p:spPr>
          <a:xfrm>
            <a:off x="914400" y="3649305"/>
            <a:ext cx="1981200" cy="369332"/>
          </a:xfrm>
          <a:prstGeom prst="rect">
            <a:avLst/>
          </a:prstGeom>
          <a:noFill/>
        </p:spPr>
        <p:txBody>
          <a:bodyPr wrap="square" rtlCol="0">
            <a:spAutoFit/>
          </a:bodyPr>
          <a:lstStyle/>
          <a:p>
            <a:r>
              <a:rPr lang="en-US" dirty="0"/>
              <a:t>Outcome summary</a:t>
            </a:r>
          </a:p>
        </p:txBody>
      </p:sp>
      <p:sp>
        <p:nvSpPr>
          <p:cNvPr id="26" name="Rectangle 25"/>
          <p:cNvSpPr/>
          <p:nvPr/>
        </p:nvSpPr>
        <p:spPr>
          <a:xfrm>
            <a:off x="381000" y="1641294"/>
            <a:ext cx="38100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1009267" y="2293063"/>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914400" y="2138881"/>
            <a:ext cx="28194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Oval 28"/>
          <p:cNvSpPr/>
          <p:nvPr/>
        </p:nvSpPr>
        <p:spPr>
          <a:xfrm>
            <a:off x="1009267" y="2710379"/>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14400" y="2589165"/>
            <a:ext cx="28194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TextBox 30"/>
          <p:cNvSpPr txBox="1"/>
          <p:nvPr/>
        </p:nvSpPr>
        <p:spPr>
          <a:xfrm>
            <a:off x="914400" y="1787637"/>
            <a:ext cx="1981200" cy="369332"/>
          </a:xfrm>
          <a:prstGeom prst="rect">
            <a:avLst/>
          </a:prstGeom>
          <a:noFill/>
        </p:spPr>
        <p:txBody>
          <a:bodyPr wrap="square" rtlCol="0">
            <a:spAutoFit/>
          </a:bodyPr>
          <a:lstStyle/>
          <a:p>
            <a:pPr algn="ctr"/>
            <a:r>
              <a:rPr lang="en-US" dirty="0"/>
              <a:t>Cohort summary</a:t>
            </a:r>
          </a:p>
        </p:txBody>
      </p:sp>
      <p:pic>
        <p:nvPicPr>
          <p:cNvPr id="24" name="Picture 23"/>
          <p:cNvPicPr>
            <a:picLocks noChangeAspect="1"/>
          </p:cNvPicPr>
          <p:nvPr/>
        </p:nvPicPr>
        <p:blipFill>
          <a:blip r:embed="rId5"/>
          <a:stretch>
            <a:fillRect/>
          </a:stretch>
        </p:blipFill>
        <p:spPr>
          <a:xfrm>
            <a:off x="3194998" y="2186299"/>
            <a:ext cx="284612" cy="326604"/>
          </a:xfrm>
          <a:prstGeom prst="rect">
            <a:avLst/>
          </a:prstGeom>
        </p:spPr>
      </p:pic>
      <p:pic>
        <p:nvPicPr>
          <p:cNvPr id="25" name="Picture 24"/>
          <p:cNvPicPr>
            <a:picLocks noChangeAspect="1"/>
          </p:cNvPicPr>
          <p:nvPr/>
        </p:nvPicPr>
        <p:blipFill>
          <a:blip r:embed="rId6"/>
          <a:stretch>
            <a:fillRect/>
          </a:stretch>
        </p:blipFill>
        <p:spPr>
          <a:xfrm>
            <a:off x="1738800" y="2187475"/>
            <a:ext cx="194203" cy="366337"/>
          </a:xfrm>
          <a:prstGeom prst="rect">
            <a:avLst/>
          </a:prstGeom>
        </p:spPr>
      </p:pic>
      <p:pic>
        <p:nvPicPr>
          <p:cNvPr id="32" name="Picture 31"/>
          <p:cNvPicPr>
            <a:picLocks noChangeAspect="1"/>
          </p:cNvPicPr>
          <p:nvPr/>
        </p:nvPicPr>
        <p:blipFill>
          <a:blip r:embed="rId7"/>
          <a:stretch>
            <a:fillRect/>
          </a:stretch>
        </p:blipFill>
        <p:spPr>
          <a:xfrm>
            <a:off x="2764420" y="2184076"/>
            <a:ext cx="253939" cy="362770"/>
          </a:xfrm>
          <a:prstGeom prst="rect">
            <a:avLst/>
          </a:prstGeom>
        </p:spPr>
      </p:pic>
      <p:pic>
        <p:nvPicPr>
          <p:cNvPr id="33" name="Picture 32"/>
          <p:cNvPicPr>
            <a:picLocks noChangeAspect="1"/>
          </p:cNvPicPr>
          <p:nvPr/>
        </p:nvPicPr>
        <p:blipFill>
          <a:blip r:embed="rId6"/>
          <a:stretch>
            <a:fillRect/>
          </a:stretch>
        </p:blipFill>
        <p:spPr>
          <a:xfrm>
            <a:off x="2057407" y="2174869"/>
            <a:ext cx="194203" cy="366337"/>
          </a:xfrm>
          <a:prstGeom prst="rect">
            <a:avLst/>
          </a:prstGeom>
        </p:spPr>
      </p:pic>
      <p:pic>
        <p:nvPicPr>
          <p:cNvPr id="34" name="Picture 33"/>
          <p:cNvPicPr>
            <a:picLocks noChangeAspect="1"/>
          </p:cNvPicPr>
          <p:nvPr/>
        </p:nvPicPr>
        <p:blipFill>
          <a:blip r:embed="rId8"/>
          <a:stretch>
            <a:fillRect/>
          </a:stretch>
        </p:blipFill>
        <p:spPr>
          <a:xfrm>
            <a:off x="1715416" y="2633131"/>
            <a:ext cx="201617" cy="353950"/>
          </a:xfrm>
          <a:prstGeom prst="rect">
            <a:avLst/>
          </a:prstGeom>
        </p:spPr>
      </p:pic>
      <p:pic>
        <p:nvPicPr>
          <p:cNvPr id="35" name="Picture 34"/>
          <p:cNvPicPr>
            <a:picLocks noChangeAspect="1"/>
          </p:cNvPicPr>
          <p:nvPr/>
        </p:nvPicPr>
        <p:blipFill>
          <a:blip r:embed="rId9"/>
          <a:stretch>
            <a:fillRect/>
          </a:stretch>
        </p:blipFill>
        <p:spPr>
          <a:xfrm>
            <a:off x="2006027" y="2629918"/>
            <a:ext cx="252585" cy="346685"/>
          </a:xfrm>
          <a:prstGeom prst="rect">
            <a:avLst/>
          </a:prstGeom>
        </p:spPr>
      </p:pic>
      <p:pic>
        <p:nvPicPr>
          <p:cNvPr id="36" name="Picture 35"/>
          <p:cNvPicPr>
            <a:picLocks noChangeAspect="1"/>
          </p:cNvPicPr>
          <p:nvPr/>
        </p:nvPicPr>
        <p:blipFill>
          <a:blip r:embed="rId10"/>
          <a:stretch>
            <a:fillRect/>
          </a:stretch>
        </p:blipFill>
        <p:spPr>
          <a:xfrm>
            <a:off x="2356049" y="2629918"/>
            <a:ext cx="316969" cy="346685"/>
          </a:xfrm>
          <a:prstGeom prst="rect">
            <a:avLst/>
          </a:prstGeom>
        </p:spPr>
      </p:pic>
      <p:pic>
        <p:nvPicPr>
          <p:cNvPr id="37" name="Picture 36"/>
          <p:cNvPicPr>
            <a:picLocks noChangeAspect="1"/>
          </p:cNvPicPr>
          <p:nvPr/>
        </p:nvPicPr>
        <p:blipFill>
          <a:blip r:embed="rId10"/>
          <a:stretch>
            <a:fillRect/>
          </a:stretch>
        </p:blipFill>
        <p:spPr>
          <a:xfrm>
            <a:off x="2743133" y="2648208"/>
            <a:ext cx="316969" cy="346685"/>
          </a:xfrm>
          <a:prstGeom prst="rect">
            <a:avLst/>
          </a:prstGeom>
        </p:spPr>
      </p:pic>
      <p:pic>
        <p:nvPicPr>
          <p:cNvPr id="38" name="Picture 37"/>
          <p:cNvPicPr>
            <a:picLocks noChangeAspect="1"/>
          </p:cNvPicPr>
          <p:nvPr/>
        </p:nvPicPr>
        <p:blipFill>
          <a:blip r:embed="rId10"/>
          <a:stretch>
            <a:fillRect/>
          </a:stretch>
        </p:blipFill>
        <p:spPr>
          <a:xfrm>
            <a:off x="3162641" y="2636763"/>
            <a:ext cx="316969" cy="346685"/>
          </a:xfrm>
          <a:prstGeom prst="rect">
            <a:avLst/>
          </a:prstGeom>
        </p:spPr>
      </p:pic>
      <p:pic>
        <p:nvPicPr>
          <p:cNvPr id="39" name="Picture 38"/>
          <p:cNvPicPr>
            <a:picLocks noChangeAspect="1"/>
          </p:cNvPicPr>
          <p:nvPr/>
        </p:nvPicPr>
        <p:blipFill>
          <a:blip r:embed="rId6"/>
          <a:stretch>
            <a:fillRect/>
          </a:stretch>
        </p:blipFill>
        <p:spPr>
          <a:xfrm>
            <a:off x="2443946" y="2190409"/>
            <a:ext cx="194203" cy="366337"/>
          </a:xfrm>
          <a:prstGeom prst="rect">
            <a:avLst/>
          </a:prstGeom>
        </p:spPr>
      </p:pic>
      <p:pic>
        <p:nvPicPr>
          <p:cNvPr id="40" name="Picture 39"/>
          <p:cNvPicPr>
            <a:picLocks noChangeAspect="1"/>
          </p:cNvPicPr>
          <p:nvPr/>
        </p:nvPicPr>
        <p:blipFill>
          <a:blip r:embed="rId3"/>
          <a:stretch>
            <a:fillRect/>
          </a:stretch>
        </p:blipFill>
        <p:spPr>
          <a:xfrm>
            <a:off x="2446019" y="4059705"/>
            <a:ext cx="326517" cy="319419"/>
          </a:xfrm>
          <a:prstGeom prst="rect">
            <a:avLst/>
          </a:prstGeom>
        </p:spPr>
      </p:pic>
      <p:pic>
        <p:nvPicPr>
          <p:cNvPr id="41" name="Picture 40"/>
          <p:cNvPicPr>
            <a:picLocks noChangeAspect="1"/>
          </p:cNvPicPr>
          <p:nvPr/>
        </p:nvPicPr>
        <p:blipFill>
          <a:blip r:embed="rId3"/>
          <a:stretch>
            <a:fillRect/>
          </a:stretch>
        </p:blipFill>
        <p:spPr>
          <a:xfrm>
            <a:off x="2865947" y="4064225"/>
            <a:ext cx="326517" cy="319419"/>
          </a:xfrm>
          <a:prstGeom prst="rect">
            <a:avLst/>
          </a:prstGeom>
        </p:spPr>
      </p:pic>
      <p:pic>
        <p:nvPicPr>
          <p:cNvPr id="42" name="Picture 41"/>
          <p:cNvPicPr>
            <a:picLocks noChangeAspect="1"/>
          </p:cNvPicPr>
          <p:nvPr/>
        </p:nvPicPr>
        <p:blipFill>
          <a:blip r:embed="rId3"/>
          <a:stretch>
            <a:fillRect/>
          </a:stretch>
        </p:blipFill>
        <p:spPr>
          <a:xfrm>
            <a:off x="1618650" y="4500846"/>
            <a:ext cx="326517" cy="319419"/>
          </a:xfrm>
          <a:prstGeom prst="rect">
            <a:avLst/>
          </a:prstGeom>
        </p:spPr>
      </p:pic>
      <p:pic>
        <p:nvPicPr>
          <p:cNvPr id="43" name="Picture 42"/>
          <p:cNvPicPr>
            <a:picLocks noChangeAspect="1"/>
          </p:cNvPicPr>
          <p:nvPr/>
        </p:nvPicPr>
        <p:blipFill>
          <a:blip r:embed="rId2"/>
          <a:stretch>
            <a:fillRect/>
          </a:stretch>
        </p:blipFill>
        <p:spPr>
          <a:xfrm>
            <a:off x="3279146" y="4497822"/>
            <a:ext cx="322091" cy="363989"/>
          </a:xfrm>
          <a:prstGeom prst="rect">
            <a:avLst/>
          </a:prstGeom>
        </p:spPr>
      </p:pic>
      <p:pic>
        <p:nvPicPr>
          <p:cNvPr id="44" name="Picture 43"/>
          <p:cNvPicPr>
            <a:picLocks noChangeAspect="1"/>
          </p:cNvPicPr>
          <p:nvPr/>
        </p:nvPicPr>
        <p:blipFill>
          <a:blip r:embed="rId4"/>
          <a:stretch>
            <a:fillRect/>
          </a:stretch>
        </p:blipFill>
        <p:spPr>
          <a:xfrm>
            <a:off x="2448085" y="4505074"/>
            <a:ext cx="318401" cy="318401"/>
          </a:xfrm>
          <a:prstGeom prst="rect">
            <a:avLst/>
          </a:prstGeom>
        </p:spPr>
      </p:pic>
      <p:sp>
        <p:nvSpPr>
          <p:cNvPr id="45" name="Content Placeholder 2"/>
          <p:cNvSpPr>
            <a:spLocks noGrp="1"/>
          </p:cNvSpPr>
          <p:nvPr>
            <p:ph idx="1"/>
          </p:nvPr>
        </p:nvSpPr>
        <p:spPr>
          <a:xfrm>
            <a:off x="381000" y="5351413"/>
            <a:ext cx="8382000" cy="4330231"/>
          </a:xfrm>
        </p:spPr>
        <p:txBody>
          <a:bodyPr>
            <a:normAutofit/>
          </a:bodyPr>
          <a:lstStyle/>
          <a:p>
            <a:r>
              <a:rPr lang="en-US" sz="2800" dirty="0"/>
              <a:t>Exchangeability assumption may be violated if there is reason for treatment choice...and there often is</a:t>
            </a:r>
          </a:p>
        </p:txBody>
      </p:sp>
      <p:pic>
        <p:nvPicPr>
          <p:cNvPr id="46" name="Picture 2" descr="http://cdn.wikimg.net/strategywiki/images/1/1a/Ice_Hockey_NES_lineup.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4332" y="1604350"/>
            <a:ext cx="3905106" cy="366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Propensity score introduction</a:t>
            </a:r>
          </a:p>
        </p:txBody>
      </p:sp>
      <p:sp>
        <p:nvSpPr>
          <p:cNvPr id="6" name="Text Placeholder 2"/>
          <p:cNvSpPr txBox="1">
            <a:spLocks/>
          </p:cNvSpPr>
          <p:nvPr/>
        </p:nvSpPr>
        <p:spPr>
          <a:xfrm>
            <a:off x="381000" y="1442357"/>
            <a:ext cx="8382000" cy="472167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e(x) = </a:t>
            </a:r>
            <a:r>
              <a:rPr lang="en-US" sz="2800" dirty="0" err="1"/>
              <a:t>Pr</a:t>
            </a:r>
            <a:r>
              <a:rPr lang="en-US" sz="2800" dirty="0"/>
              <a:t>(Z=1|x)</a:t>
            </a:r>
          </a:p>
          <a:p>
            <a:pPr lvl="1"/>
            <a:r>
              <a:rPr lang="en-US" sz="2400" dirty="0"/>
              <a:t>Z is treatment assignment</a:t>
            </a:r>
          </a:p>
          <a:p>
            <a:pPr lvl="1"/>
            <a:r>
              <a:rPr lang="en-US" sz="2400" dirty="0"/>
              <a:t>x is a set of all covariates at the time of treatment assignment</a:t>
            </a:r>
          </a:p>
          <a:p>
            <a:r>
              <a:rPr lang="en-US" sz="2800" dirty="0"/>
              <a:t>Propensity score = probability of belonging to the target cohort vs. the comparator cohort, given the baseline covariates</a:t>
            </a:r>
          </a:p>
          <a:p>
            <a:r>
              <a:rPr lang="en-US" sz="2800" dirty="0"/>
              <a:t>Propensity score can be used as a ‘balancing score’: if the two cohorts have similar propensity score distribution, then the distribution of covariates should  be the similar (need to perform diagnostic to check)</a:t>
            </a:r>
          </a:p>
        </p:txBody>
      </p:sp>
      <p:sp>
        <p:nvSpPr>
          <p:cNvPr id="7" name="TextBox 6"/>
          <p:cNvSpPr txBox="1"/>
          <p:nvPr/>
        </p:nvSpPr>
        <p:spPr>
          <a:xfrm>
            <a:off x="6553200" y="6488668"/>
            <a:ext cx="2590800" cy="369332"/>
          </a:xfrm>
          <a:prstGeom prst="rect">
            <a:avLst/>
          </a:prstGeom>
          <a:noFill/>
        </p:spPr>
        <p:txBody>
          <a:bodyPr wrap="square" rtlCol="0">
            <a:spAutoFit/>
          </a:bodyPr>
          <a:lstStyle/>
          <a:p>
            <a:r>
              <a:rPr lang="en-US" dirty="0"/>
              <a:t>Rubin </a:t>
            </a:r>
            <a:r>
              <a:rPr lang="en-US" dirty="0" err="1"/>
              <a:t>Biometrika</a:t>
            </a:r>
            <a:r>
              <a:rPr lang="en-US" dirty="0"/>
              <a:t> 1983</a:t>
            </a:r>
          </a:p>
        </p:txBody>
      </p:sp>
    </p:spTree>
    <p:extLst>
      <p:ext uri="{BB962C8B-B14F-4D97-AF65-F5344CB8AC3E}">
        <p14:creationId xmlns:p14="http://schemas.microsoft.com/office/powerpoint/2010/main" val="358820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Intuition around propensity score balance</a:t>
            </a:r>
          </a:p>
        </p:txBody>
      </p:sp>
      <p:pic>
        <p:nvPicPr>
          <p:cNvPr id="4" name="Picture 2"/>
          <p:cNvPicPr>
            <a:picLocks noChangeAspect="1" noChangeArrowheads="1"/>
          </p:cNvPicPr>
          <p:nvPr/>
        </p:nvPicPr>
        <p:blipFill>
          <a:blip r:embed="rId2" cstate="print"/>
          <a:srcRect/>
          <a:stretch>
            <a:fillRect/>
          </a:stretch>
        </p:blipFill>
        <p:spPr bwMode="auto">
          <a:xfrm>
            <a:off x="947706" y="1371600"/>
            <a:ext cx="7417473" cy="4876800"/>
          </a:xfrm>
          <a:prstGeom prst="rect">
            <a:avLst/>
          </a:prstGeom>
          <a:noFill/>
          <a:ln w="9525">
            <a:noFill/>
            <a:miter lim="800000"/>
            <a:headEnd/>
            <a:tailEnd/>
          </a:ln>
        </p:spPr>
      </p:pic>
      <p:sp>
        <p:nvSpPr>
          <p:cNvPr id="5" name="TextBox 4"/>
          <p:cNvSpPr txBox="1"/>
          <p:nvPr/>
        </p:nvSpPr>
        <p:spPr>
          <a:xfrm>
            <a:off x="6172200" y="6459639"/>
            <a:ext cx="2971800" cy="369332"/>
          </a:xfrm>
          <a:prstGeom prst="rect">
            <a:avLst/>
          </a:prstGeom>
          <a:noFill/>
        </p:spPr>
        <p:txBody>
          <a:bodyPr wrap="square" rtlCol="0">
            <a:spAutoFit/>
          </a:bodyPr>
          <a:lstStyle/>
          <a:p>
            <a:r>
              <a:rPr lang="en-US" dirty="0" err="1"/>
              <a:t>Schneeweiss</a:t>
            </a:r>
            <a:r>
              <a:rPr lang="en-US" dirty="0"/>
              <a:t>. PDS 2011</a:t>
            </a:r>
          </a:p>
        </p:txBody>
      </p:sp>
    </p:spTree>
    <p:extLst>
      <p:ext uri="{BB962C8B-B14F-4D97-AF65-F5344CB8AC3E}">
        <p14:creationId xmlns:p14="http://schemas.microsoft.com/office/powerpoint/2010/main" val="890281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“Five reasons to use propensity score in </a:t>
            </a:r>
            <a:r>
              <a:rPr lang="en-US" dirty="0" err="1"/>
              <a:t>pharmacoepidemiology</a:t>
            </a:r>
            <a:r>
              <a:rPr lang="en-US" dirty="0"/>
              <a:t>”</a:t>
            </a:r>
          </a:p>
        </p:txBody>
      </p:sp>
      <p:sp>
        <p:nvSpPr>
          <p:cNvPr id="3" name="Content Placeholder 2"/>
          <p:cNvSpPr>
            <a:spLocks noGrp="1"/>
          </p:cNvSpPr>
          <p:nvPr>
            <p:ph idx="1"/>
          </p:nvPr>
        </p:nvSpPr>
        <p:spPr/>
        <p:txBody>
          <a:bodyPr>
            <a:noAutofit/>
          </a:bodyPr>
          <a:lstStyle/>
          <a:p>
            <a:r>
              <a:rPr lang="en-US" sz="2000" dirty="0"/>
              <a:t>Theoretical advantages</a:t>
            </a:r>
          </a:p>
          <a:p>
            <a:pPr lvl="1"/>
            <a:r>
              <a:rPr lang="en-US" sz="2000" dirty="0"/>
              <a:t>Confounding by indication is the primary threat to validity, PS focuses directly on indications for use and non-use of drug under study</a:t>
            </a:r>
          </a:p>
          <a:p>
            <a:r>
              <a:rPr lang="en-US" sz="2000" dirty="0"/>
              <a:t>Value of propensity scores for matching or trimming the population</a:t>
            </a:r>
          </a:p>
          <a:p>
            <a:pPr lvl="1"/>
            <a:r>
              <a:rPr lang="en-US" sz="2000" dirty="0"/>
              <a:t>Eliminate ‘</a:t>
            </a:r>
            <a:r>
              <a:rPr lang="en-US" sz="2000" dirty="0" err="1"/>
              <a:t>uncomparable</a:t>
            </a:r>
            <a:r>
              <a:rPr lang="en-US" sz="2000" dirty="0"/>
              <a:t>’ controls without assumptions of linear relationship between PS and outcome</a:t>
            </a:r>
          </a:p>
          <a:p>
            <a:r>
              <a:rPr lang="en-US" sz="2000" dirty="0"/>
              <a:t>Improved estimation with few outcomes</a:t>
            </a:r>
          </a:p>
          <a:p>
            <a:pPr lvl="1"/>
            <a:r>
              <a:rPr lang="en-US" sz="2000" dirty="0"/>
              <a:t>PS allows matching on one scalar value rather than needing degrees of freedom for all covariates</a:t>
            </a:r>
          </a:p>
          <a:p>
            <a:r>
              <a:rPr lang="en-US" sz="2000" dirty="0"/>
              <a:t>Propensity score by treatment interactions</a:t>
            </a:r>
          </a:p>
          <a:p>
            <a:pPr lvl="1"/>
            <a:r>
              <a:rPr lang="en-US" sz="2000" dirty="0"/>
              <a:t>PS enables exploration of patient-level heterogeneity in response</a:t>
            </a:r>
          </a:p>
          <a:p>
            <a:r>
              <a:rPr lang="en-US" sz="2000" dirty="0"/>
              <a:t>Propensity score calibration to correct for measurement error</a:t>
            </a:r>
          </a:p>
        </p:txBody>
      </p:sp>
      <p:sp>
        <p:nvSpPr>
          <p:cNvPr id="4" name="TextBox 3"/>
          <p:cNvSpPr txBox="1"/>
          <p:nvPr/>
        </p:nvSpPr>
        <p:spPr>
          <a:xfrm>
            <a:off x="6172200" y="6488668"/>
            <a:ext cx="2971800" cy="369332"/>
          </a:xfrm>
          <a:prstGeom prst="rect">
            <a:avLst/>
          </a:prstGeom>
          <a:noFill/>
        </p:spPr>
        <p:txBody>
          <a:bodyPr wrap="square" rtlCol="0">
            <a:spAutoFit/>
          </a:bodyPr>
          <a:lstStyle/>
          <a:p>
            <a:r>
              <a:rPr lang="en-US" dirty="0"/>
              <a:t>Glynn et al, BCPT 2006</a:t>
            </a:r>
          </a:p>
        </p:txBody>
      </p:sp>
    </p:spTree>
    <p:extLst>
      <p:ext uri="{BB962C8B-B14F-4D97-AF65-F5344CB8AC3E}">
        <p14:creationId xmlns:p14="http://schemas.microsoft.com/office/powerpoint/2010/main" val="109890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Methods for confounding adjustment using a propensity score</a:t>
            </a:r>
          </a:p>
        </p:txBody>
      </p:sp>
      <p:pic>
        <p:nvPicPr>
          <p:cNvPr id="4" name="Picture 3"/>
          <p:cNvPicPr>
            <a:picLocks noChangeAspect="1"/>
          </p:cNvPicPr>
          <p:nvPr/>
        </p:nvPicPr>
        <p:blipFill>
          <a:blip r:embed="rId2"/>
          <a:stretch>
            <a:fillRect/>
          </a:stretch>
        </p:blipFill>
        <p:spPr>
          <a:xfrm>
            <a:off x="152400" y="1143000"/>
            <a:ext cx="8383452" cy="4876800"/>
          </a:xfrm>
          <a:prstGeom prst="rect">
            <a:avLst/>
          </a:prstGeom>
        </p:spPr>
      </p:pic>
      <p:sp>
        <p:nvSpPr>
          <p:cNvPr id="5" name="Rectangle 4"/>
          <p:cNvSpPr/>
          <p:nvPr/>
        </p:nvSpPr>
        <p:spPr>
          <a:xfrm>
            <a:off x="152400" y="6463268"/>
            <a:ext cx="8686800" cy="369332"/>
          </a:xfrm>
          <a:prstGeom prst="rect">
            <a:avLst/>
          </a:prstGeom>
        </p:spPr>
        <p:txBody>
          <a:bodyPr wrap="square">
            <a:spAutoFit/>
          </a:bodyPr>
          <a:lstStyle/>
          <a:p>
            <a:r>
              <a:rPr lang="en-US" dirty="0" err="1"/>
              <a:t>Garbe</a:t>
            </a:r>
            <a:r>
              <a:rPr lang="en-US" dirty="0"/>
              <a:t> et al, </a:t>
            </a:r>
            <a:r>
              <a:rPr lang="en-US" dirty="0" err="1"/>
              <a:t>Eur</a:t>
            </a:r>
            <a:r>
              <a:rPr lang="en-US" dirty="0"/>
              <a:t> J </a:t>
            </a:r>
            <a:r>
              <a:rPr lang="en-US" dirty="0" err="1"/>
              <a:t>Clin</a:t>
            </a:r>
            <a:r>
              <a:rPr lang="en-US" dirty="0"/>
              <a:t> </a:t>
            </a:r>
            <a:r>
              <a:rPr lang="en-US" dirty="0" err="1"/>
              <a:t>Pharmacol</a:t>
            </a:r>
            <a:r>
              <a:rPr lang="en-US" dirty="0"/>
              <a:t> 2013, http://www.ncbi.nlm.nih.gov/pubmed/22763756</a:t>
            </a:r>
          </a:p>
        </p:txBody>
      </p:sp>
      <p:sp>
        <p:nvSpPr>
          <p:cNvPr id="6" name="TextBox 5"/>
          <p:cNvSpPr txBox="1"/>
          <p:nvPr/>
        </p:nvSpPr>
        <p:spPr>
          <a:xfrm>
            <a:off x="4552044" y="5287427"/>
            <a:ext cx="4287156"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800" dirty="0"/>
              <a:t>Fully implemented in OHDSI </a:t>
            </a:r>
            <a:r>
              <a:rPr lang="en-US" sz="2800" dirty="0" err="1"/>
              <a:t>CohortMethod</a:t>
            </a:r>
            <a:r>
              <a:rPr lang="en-US" sz="2800" dirty="0"/>
              <a:t> R package</a:t>
            </a:r>
          </a:p>
        </p:txBody>
      </p:sp>
      <p:cxnSp>
        <p:nvCxnSpPr>
          <p:cNvPr id="8" name="Straight Arrow Connector 7"/>
          <p:cNvCxnSpPr>
            <a:stCxn id="6" idx="1"/>
          </p:cNvCxnSpPr>
          <p:nvPr/>
        </p:nvCxnSpPr>
        <p:spPr>
          <a:xfrm flipH="1" flipV="1">
            <a:off x="1295400" y="2590800"/>
            <a:ext cx="3256644" cy="3173681"/>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p:cNvCxnSpPr>
            <a:stCxn id="6" idx="1"/>
          </p:cNvCxnSpPr>
          <p:nvPr/>
        </p:nvCxnSpPr>
        <p:spPr>
          <a:xfrm flipH="1" flipV="1">
            <a:off x="1676400" y="3886200"/>
            <a:ext cx="2875644" cy="1878281"/>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12" name="TextBox 11"/>
          <p:cNvSpPr txBox="1"/>
          <p:nvPr/>
        </p:nvSpPr>
        <p:spPr>
          <a:xfrm>
            <a:off x="2923722" y="1505206"/>
            <a:ext cx="492487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dirty="0"/>
              <a:t>Not generally recommended</a:t>
            </a:r>
          </a:p>
        </p:txBody>
      </p:sp>
      <p:cxnSp>
        <p:nvCxnSpPr>
          <p:cNvPr id="10" name="Straight Arrow Connector 9">
            <a:extLst>
              <a:ext uri="{FF2B5EF4-FFF2-40B4-BE49-F238E27FC236}">
                <a16:creationId xmlns:a16="http://schemas.microsoft.com/office/drawing/2014/main" id="{F71CE0FC-41C1-4888-B7C9-C2F5DBEE1797}"/>
              </a:ext>
            </a:extLst>
          </p:cNvPr>
          <p:cNvCxnSpPr>
            <a:cxnSpLocks/>
            <a:stCxn id="6" idx="1"/>
          </p:cNvCxnSpPr>
          <p:nvPr/>
        </p:nvCxnSpPr>
        <p:spPr>
          <a:xfrm flipH="1" flipV="1">
            <a:off x="1676400" y="4953001"/>
            <a:ext cx="2875644" cy="81148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7724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26554"/>
            <a:ext cx="9144000" cy="56314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3200" dirty="0"/>
              <a:t>Matching as a strategy to adjust for baseline covariate imbalance</a:t>
            </a:r>
          </a:p>
        </p:txBody>
      </p:sp>
      <p:pic>
        <p:nvPicPr>
          <p:cNvPr id="118" name="Picture 117"/>
          <p:cNvPicPr>
            <a:picLocks noChangeAspect="1"/>
          </p:cNvPicPr>
          <p:nvPr/>
        </p:nvPicPr>
        <p:blipFill>
          <a:blip r:embed="rId2"/>
          <a:stretch>
            <a:fillRect/>
          </a:stretch>
        </p:blipFill>
        <p:spPr>
          <a:xfrm>
            <a:off x="7236523" y="3122134"/>
            <a:ext cx="200564" cy="232954"/>
          </a:xfrm>
          <a:prstGeom prst="rect">
            <a:avLst/>
          </a:prstGeom>
        </p:spPr>
      </p:pic>
      <p:cxnSp>
        <p:nvCxnSpPr>
          <p:cNvPr id="5" name="Straight Arrow Connector 4"/>
          <p:cNvCxnSpPr/>
          <p:nvPr/>
        </p:nvCxnSpPr>
        <p:spPr>
          <a:xfrm>
            <a:off x="1371600" y="173448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2273134" y="132605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2273134" y="173448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2361627" y="137047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2359373" y="203058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2700177" y="1318984"/>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2652728" y="214170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30" name="Picture 1029"/>
          <p:cNvPicPr>
            <a:picLocks noChangeAspect="1"/>
          </p:cNvPicPr>
          <p:nvPr/>
        </p:nvPicPr>
        <p:blipFill>
          <a:blip r:embed="rId3"/>
          <a:stretch>
            <a:fillRect/>
          </a:stretch>
        </p:blipFill>
        <p:spPr>
          <a:xfrm>
            <a:off x="3554262" y="1263579"/>
            <a:ext cx="203320" cy="204429"/>
          </a:xfrm>
          <a:prstGeom prst="rect">
            <a:avLst/>
          </a:prstGeom>
        </p:spPr>
      </p:pic>
      <p:pic>
        <p:nvPicPr>
          <p:cNvPr id="1031" name="Picture 1030"/>
          <p:cNvPicPr>
            <a:picLocks noChangeAspect="1"/>
          </p:cNvPicPr>
          <p:nvPr/>
        </p:nvPicPr>
        <p:blipFill>
          <a:blip r:embed="rId4"/>
          <a:stretch>
            <a:fillRect/>
          </a:stretch>
        </p:blipFill>
        <p:spPr>
          <a:xfrm>
            <a:off x="3554262" y="2024029"/>
            <a:ext cx="198266" cy="203777"/>
          </a:xfrm>
          <a:prstGeom prst="rect">
            <a:avLst/>
          </a:prstGeom>
        </p:spPr>
      </p:pic>
      <p:pic>
        <p:nvPicPr>
          <p:cNvPr id="21" name="Picture 20"/>
          <p:cNvPicPr>
            <a:picLocks noChangeAspect="1"/>
          </p:cNvPicPr>
          <p:nvPr/>
        </p:nvPicPr>
        <p:blipFill>
          <a:blip r:embed="rId5"/>
          <a:stretch>
            <a:fillRect/>
          </a:stretch>
        </p:blipFill>
        <p:spPr>
          <a:xfrm>
            <a:off x="1940990" y="1521128"/>
            <a:ext cx="290626" cy="426721"/>
          </a:xfrm>
          <a:prstGeom prst="rect">
            <a:avLst/>
          </a:prstGeom>
        </p:spPr>
      </p:pic>
      <p:cxnSp>
        <p:nvCxnSpPr>
          <p:cNvPr id="23" name="Straight Arrow Connector 22"/>
          <p:cNvCxnSpPr/>
          <p:nvPr/>
        </p:nvCxnSpPr>
        <p:spPr>
          <a:xfrm>
            <a:off x="1371600" y="284748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p:cNvCxnSpPr/>
          <p:nvPr/>
        </p:nvCxnSpPr>
        <p:spPr>
          <a:xfrm flipV="1">
            <a:off x="2258307" y="243905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2258307" y="284748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2346799" y="248347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2344546" y="314358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2685349" y="2431984"/>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2637900" y="325470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39" name="Picture 38"/>
          <p:cNvPicPr>
            <a:picLocks noChangeAspect="1"/>
          </p:cNvPicPr>
          <p:nvPr/>
        </p:nvPicPr>
        <p:blipFill>
          <a:blip r:embed="rId3"/>
          <a:stretch>
            <a:fillRect/>
          </a:stretch>
        </p:blipFill>
        <p:spPr>
          <a:xfrm>
            <a:off x="3569195" y="2376252"/>
            <a:ext cx="203320" cy="204429"/>
          </a:xfrm>
          <a:prstGeom prst="rect">
            <a:avLst/>
          </a:prstGeom>
        </p:spPr>
      </p:pic>
      <p:pic>
        <p:nvPicPr>
          <p:cNvPr id="43" name="Picture 42"/>
          <p:cNvPicPr>
            <a:picLocks noChangeAspect="1"/>
          </p:cNvPicPr>
          <p:nvPr/>
        </p:nvPicPr>
        <p:blipFill>
          <a:blip r:embed="rId6"/>
          <a:stretch>
            <a:fillRect/>
          </a:stretch>
        </p:blipFill>
        <p:spPr>
          <a:xfrm>
            <a:off x="1881233" y="3768679"/>
            <a:ext cx="260970" cy="505969"/>
          </a:xfrm>
          <a:prstGeom prst="rect">
            <a:avLst/>
          </a:prstGeom>
        </p:spPr>
      </p:pic>
      <p:cxnSp>
        <p:nvCxnSpPr>
          <p:cNvPr id="45" name="Straight Arrow Connector 44"/>
          <p:cNvCxnSpPr/>
          <p:nvPr/>
        </p:nvCxnSpPr>
        <p:spPr>
          <a:xfrm>
            <a:off x="1371600" y="3955816"/>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2258307" y="3547383"/>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2258307" y="3955816"/>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2346799" y="3591798"/>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2344546" y="4251912"/>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2685349" y="3540311"/>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2637900" y="4363030"/>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59" name="Picture 58"/>
          <p:cNvPicPr>
            <a:picLocks noChangeAspect="1"/>
          </p:cNvPicPr>
          <p:nvPr/>
        </p:nvPicPr>
        <p:blipFill>
          <a:blip r:embed="rId7"/>
          <a:stretch>
            <a:fillRect/>
          </a:stretch>
        </p:blipFill>
        <p:spPr>
          <a:xfrm>
            <a:off x="1850198" y="2687939"/>
            <a:ext cx="361800" cy="426721"/>
          </a:xfrm>
          <a:prstGeom prst="rect">
            <a:avLst/>
          </a:prstGeom>
        </p:spPr>
      </p:pic>
      <p:pic>
        <p:nvPicPr>
          <p:cNvPr id="60" name="Picture 59"/>
          <p:cNvPicPr>
            <a:picLocks noChangeAspect="1"/>
          </p:cNvPicPr>
          <p:nvPr/>
        </p:nvPicPr>
        <p:blipFill>
          <a:blip r:embed="rId2"/>
          <a:stretch>
            <a:fillRect/>
          </a:stretch>
        </p:blipFill>
        <p:spPr>
          <a:xfrm>
            <a:off x="3560861" y="3117130"/>
            <a:ext cx="200564" cy="232954"/>
          </a:xfrm>
          <a:prstGeom prst="rect">
            <a:avLst/>
          </a:prstGeom>
        </p:spPr>
      </p:pic>
      <p:pic>
        <p:nvPicPr>
          <p:cNvPr id="61" name="Picture 60"/>
          <p:cNvPicPr>
            <a:picLocks noChangeAspect="1"/>
          </p:cNvPicPr>
          <p:nvPr/>
        </p:nvPicPr>
        <p:blipFill>
          <a:blip r:embed="rId8"/>
          <a:stretch>
            <a:fillRect/>
          </a:stretch>
        </p:blipFill>
        <p:spPr>
          <a:xfrm>
            <a:off x="3554188" y="4267639"/>
            <a:ext cx="217234" cy="228161"/>
          </a:xfrm>
          <a:prstGeom prst="rect">
            <a:avLst/>
          </a:prstGeom>
        </p:spPr>
      </p:pic>
      <p:pic>
        <p:nvPicPr>
          <p:cNvPr id="62" name="Picture 61"/>
          <p:cNvPicPr>
            <a:picLocks noChangeAspect="1"/>
          </p:cNvPicPr>
          <p:nvPr/>
        </p:nvPicPr>
        <p:blipFill>
          <a:blip r:embed="rId4"/>
          <a:stretch>
            <a:fillRect/>
          </a:stretch>
        </p:blipFill>
        <p:spPr>
          <a:xfrm>
            <a:off x="3562009" y="3516884"/>
            <a:ext cx="198266" cy="203777"/>
          </a:xfrm>
          <a:prstGeom prst="rect">
            <a:avLst/>
          </a:prstGeom>
        </p:spPr>
      </p:pic>
      <p:sp>
        <p:nvSpPr>
          <p:cNvPr id="20" name="Rectangle 19"/>
          <p:cNvSpPr/>
          <p:nvPr/>
        </p:nvSpPr>
        <p:spPr>
          <a:xfrm>
            <a:off x="2245472" y="124457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69" name="Rectangle 68"/>
          <p:cNvSpPr/>
          <p:nvPr/>
        </p:nvSpPr>
        <p:spPr>
          <a:xfrm>
            <a:off x="2243671" y="1751568"/>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70" name="Straight Arrow Connector 69"/>
          <p:cNvCxnSpPr/>
          <p:nvPr/>
        </p:nvCxnSpPr>
        <p:spPr>
          <a:xfrm>
            <a:off x="5109003" y="175156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1" name="Straight Arrow Connector 70"/>
          <p:cNvCxnSpPr/>
          <p:nvPr/>
        </p:nvCxnSpPr>
        <p:spPr>
          <a:xfrm flipV="1">
            <a:off x="5961127" y="134313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a:off x="5961127" y="175156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Oval 72"/>
          <p:cNvSpPr/>
          <p:nvPr/>
        </p:nvSpPr>
        <p:spPr>
          <a:xfrm>
            <a:off x="6049620" y="138755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p:cNvSpPr/>
          <p:nvPr/>
        </p:nvSpPr>
        <p:spPr>
          <a:xfrm>
            <a:off x="6047367" y="204766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a:off x="6388170" y="1336063"/>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6" name="Straight Arrow Connector 75"/>
          <p:cNvCxnSpPr/>
          <p:nvPr/>
        </p:nvCxnSpPr>
        <p:spPr>
          <a:xfrm>
            <a:off x="6340721" y="2158782"/>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77" name="Picture 76"/>
          <p:cNvPicPr>
            <a:picLocks noChangeAspect="1"/>
          </p:cNvPicPr>
          <p:nvPr/>
        </p:nvPicPr>
        <p:blipFill>
          <a:blip r:embed="rId3"/>
          <a:stretch>
            <a:fillRect/>
          </a:stretch>
        </p:blipFill>
        <p:spPr>
          <a:xfrm>
            <a:off x="7242255" y="1280658"/>
            <a:ext cx="203320" cy="204429"/>
          </a:xfrm>
          <a:prstGeom prst="rect">
            <a:avLst/>
          </a:prstGeom>
        </p:spPr>
      </p:pic>
      <p:pic>
        <p:nvPicPr>
          <p:cNvPr id="78" name="Picture 77"/>
          <p:cNvPicPr>
            <a:picLocks noChangeAspect="1"/>
          </p:cNvPicPr>
          <p:nvPr/>
        </p:nvPicPr>
        <p:blipFill>
          <a:blip r:embed="rId4"/>
          <a:stretch>
            <a:fillRect/>
          </a:stretch>
        </p:blipFill>
        <p:spPr>
          <a:xfrm>
            <a:off x="7242255" y="2041108"/>
            <a:ext cx="198266" cy="203777"/>
          </a:xfrm>
          <a:prstGeom prst="rect">
            <a:avLst/>
          </a:prstGeom>
        </p:spPr>
      </p:pic>
      <p:cxnSp>
        <p:nvCxnSpPr>
          <p:cNvPr id="80" name="Straight Arrow Connector 79"/>
          <p:cNvCxnSpPr/>
          <p:nvPr/>
        </p:nvCxnSpPr>
        <p:spPr>
          <a:xfrm>
            <a:off x="5109003" y="2864567"/>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4" name="Straight Arrow Connector 93"/>
          <p:cNvCxnSpPr/>
          <p:nvPr/>
        </p:nvCxnSpPr>
        <p:spPr>
          <a:xfrm flipV="1">
            <a:off x="5946300" y="2456134"/>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5" name="Straight Arrow Connector 94"/>
          <p:cNvCxnSpPr/>
          <p:nvPr/>
        </p:nvCxnSpPr>
        <p:spPr>
          <a:xfrm>
            <a:off x="5946300" y="2864567"/>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6" name="Oval 95"/>
          <p:cNvSpPr/>
          <p:nvPr/>
        </p:nvSpPr>
        <p:spPr>
          <a:xfrm>
            <a:off x="6034793" y="2500549"/>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p:cNvSpPr/>
          <p:nvPr/>
        </p:nvSpPr>
        <p:spPr>
          <a:xfrm>
            <a:off x="6032539" y="3160663"/>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a:off x="6373342" y="2449063"/>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9" name="Straight Arrow Connector 98"/>
          <p:cNvCxnSpPr/>
          <p:nvPr/>
        </p:nvCxnSpPr>
        <p:spPr>
          <a:xfrm>
            <a:off x="6325893" y="3271781"/>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cxnSp>
        <p:nvCxnSpPr>
          <p:cNvPr id="102" name="Straight Arrow Connector 101"/>
          <p:cNvCxnSpPr/>
          <p:nvPr/>
        </p:nvCxnSpPr>
        <p:spPr>
          <a:xfrm>
            <a:off x="5109003" y="3972895"/>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3" name="Straight Arrow Connector 102"/>
          <p:cNvCxnSpPr/>
          <p:nvPr/>
        </p:nvCxnSpPr>
        <p:spPr>
          <a:xfrm flipV="1">
            <a:off x="5946300" y="3564462"/>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p:cNvCxnSpPr/>
          <p:nvPr/>
        </p:nvCxnSpPr>
        <p:spPr>
          <a:xfrm>
            <a:off x="5946300" y="3972895"/>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5" name="Oval 104"/>
          <p:cNvSpPr/>
          <p:nvPr/>
        </p:nvSpPr>
        <p:spPr>
          <a:xfrm>
            <a:off x="6034793" y="3608877"/>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6032539" y="4268991"/>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a:off x="6373342" y="3557391"/>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8" name="Straight Arrow Connector 107"/>
          <p:cNvCxnSpPr/>
          <p:nvPr/>
        </p:nvCxnSpPr>
        <p:spPr>
          <a:xfrm>
            <a:off x="6325893" y="4380109"/>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12" name="Picture 111"/>
          <p:cNvPicPr>
            <a:picLocks noChangeAspect="1"/>
          </p:cNvPicPr>
          <p:nvPr/>
        </p:nvPicPr>
        <p:blipFill>
          <a:blip r:embed="rId4"/>
          <a:stretch>
            <a:fillRect/>
          </a:stretch>
        </p:blipFill>
        <p:spPr>
          <a:xfrm>
            <a:off x="7250002" y="3478300"/>
            <a:ext cx="198266" cy="203777"/>
          </a:xfrm>
          <a:prstGeom prst="rect">
            <a:avLst/>
          </a:prstGeom>
        </p:spPr>
      </p:pic>
      <p:sp>
        <p:nvSpPr>
          <p:cNvPr id="113" name="Rectangle 112"/>
          <p:cNvSpPr/>
          <p:nvPr/>
        </p:nvSpPr>
        <p:spPr>
          <a:xfrm>
            <a:off x="2258307" y="346782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4" name="Rectangle 113"/>
          <p:cNvSpPr/>
          <p:nvPr/>
        </p:nvSpPr>
        <p:spPr>
          <a:xfrm>
            <a:off x="2256505" y="3974818"/>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sp>
        <p:nvSpPr>
          <p:cNvPr id="115" name="Rectangle 114"/>
          <p:cNvSpPr/>
          <p:nvPr/>
        </p:nvSpPr>
        <p:spPr>
          <a:xfrm>
            <a:off x="2247689" y="2338627"/>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6" name="Rectangle 115"/>
          <p:cNvSpPr/>
          <p:nvPr/>
        </p:nvSpPr>
        <p:spPr>
          <a:xfrm>
            <a:off x="2245887" y="2845617"/>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17" name="Picture 116"/>
          <p:cNvPicPr>
            <a:picLocks noChangeAspect="1"/>
          </p:cNvPicPr>
          <p:nvPr/>
        </p:nvPicPr>
        <p:blipFill>
          <a:blip r:embed="rId3"/>
          <a:stretch>
            <a:fillRect/>
          </a:stretch>
        </p:blipFill>
        <p:spPr>
          <a:xfrm>
            <a:off x="7244858" y="2381256"/>
            <a:ext cx="203320" cy="204429"/>
          </a:xfrm>
          <a:prstGeom prst="rect">
            <a:avLst/>
          </a:prstGeom>
        </p:spPr>
      </p:pic>
      <p:sp>
        <p:nvSpPr>
          <p:cNvPr id="122" name="Rectangle 121"/>
          <p:cNvSpPr/>
          <p:nvPr/>
        </p:nvSpPr>
        <p:spPr>
          <a:xfrm>
            <a:off x="5923169" y="1261459"/>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3" name="Rectangle 122"/>
          <p:cNvSpPr/>
          <p:nvPr/>
        </p:nvSpPr>
        <p:spPr>
          <a:xfrm>
            <a:off x="5921367" y="1768450"/>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4" name="Rectangle 123"/>
          <p:cNvSpPr/>
          <p:nvPr/>
        </p:nvSpPr>
        <p:spPr>
          <a:xfrm>
            <a:off x="5921367" y="2366842"/>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5" name="Rectangle 124"/>
          <p:cNvSpPr/>
          <p:nvPr/>
        </p:nvSpPr>
        <p:spPr>
          <a:xfrm>
            <a:off x="5919566" y="2873833"/>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6" name="Rectangle 125"/>
          <p:cNvSpPr/>
          <p:nvPr/>
        </p:nvSpPr>
        <p:spPr>
          <a:xfrm>
            <a:off x="5922377" y="3467209"/>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7" name="Rectangle 126"/>
          <p:cNvSpPr/>
          <p:nvPr/>
        </p:nvSpPr>
        <p:spPr>
          <a:xfrm>
            <a:off x="5920575" y="3974199"/>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79" name="Picture 78"/>
          <p:cNvPicPr>
            <a:picLocks noChangeAspect="1"/>
          </p:cNvPicPr>
          <p:nvPr/>
        </p:nvPicPr>
        <p:blipFill>
          <a:blip r:embed="rId9"/>
          <a:stretch>
            <a:fillRect/>
          </a:stretch>
        </p:blipFill>
        <p:spPr>
          <a:xfrm>
            <a:off x="5565958" y="1570663"/>
            <a:ext cx="335529" cy="377186"/>
          </a:xfrm>
          <a:prstGeom prst="rect">
            <a:avLst/>
          </a:prstGeom>
        </p:spPr>
      </p:pic>
      <p:pic>
        <p:nvPicPr>
          <p:cNvPr id="82" name="Picture 81"/>
          <p:cNvPicPr>
            <a:picLocks noChangeAspect="1"/>
          </p:cNvPicPr>
          <p:nvPr/>
        </p:nvPicPr>
        <p:blipFill>
          <a:blip r:embed="rId2"/>
          <a:stretch>
            <a:fillRect/>
          </a:stretch>
        </p:blipFill>
        <p:spPr>
          <a:xfrm>
            <a:off x="7232920" y="6473966"/>
            <a:ext cx="200564" cy="232954"/>
          </a:xfrm>
          <a:prstGeom prst="rect">
            <a:avLst/>
          </a:prstGeom>
        </p:spPr>
      </p:pic>
      <p:cxnSp>
        <p:nvCxnSpPr>
          <p:cNvPr id="83" name="Straight Arrow Connector 82"/>
          <p:cNvCxnSpPr/>
          <p:nvPr/>
        </p:nvCxnSpPr>
        <p:spPr>
          <a:xfrm>
            <a:off x="1367997" y="5086321"/>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4" name="Straight Arrow Connector 83"/>
          <p:cNvCxnSpPr/>
          <p:nvPr/>
        </p:nvCxnSpPr>
        <p:spPr>
          <a:xfrm flipV="1">
            <a:off x="2269531" y="4677888"/>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5" name="Straight Arrow Connector 84"/>
          <p:cNvCxnSpPr/>
          <p:nvPr/>
        </p:nvCxnSpPr>
        <p:spPr>
          <a:xfrm>
            <a:off x="2269531" y="5086321"/>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6" name="Oval 85"/>
          <p:cNvSpPr/>
          <p:nvPr/>
        </p:nvSpPr>
        <p:spPr>
          <a:xfrm>
            <a:off x="2358024" y="4722303"/>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7" name="Oval 86"/>
          <p:cNvSpPr/>
          <p:nvPr/>
        </p:nvSpPr>
        <p:spPr>
          <a:xfrm>
            <a:off x="2355770" y="5382417"/>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a:off x="2696574" y="4670816"/>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9" name="Straight Arrow Connector 88"/>
          <p:cNvCxnSpPr/>
          <p:nvPr/>
        </p:nvCxnSpPr>
        <p:spPr>
          <a:xfrm>
            <a:off x="2649125" y="549353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90" name="Picture 89"/>
          <p:cNvPicPr>
            <a:picLocks noChangeAspect="1"/>
          </p:cNvPicPr>
          <p:nvPr/>
        </p:nvPicPr>
        <p:blipFill>
          <a:blip r:embed="rId3"/>
          <a:stretch>
            <a:fillRect/>
          </a:stretch>
        </p:blipFill>
        <p:spPr>
          <a:xfrm>
            <a:off x="3550659" y="4615411"/>
            <a:ext cx="203320" cy="204429"/>
          </a:xfrm>
          <a:prstGeom prst="rect">
            <a:avLst/>
          </a:prstGeom>
        </p:spPr>
      </p:pic>
      <p:pic>
        <p:nvPicPr>
          <p:cNvPr id="91" name="Picture 90"/>
          <p:cNvPicPr>
            <a:picLocks noChangeAspect="1"/>
          </p:cNvPicPr>
          <p:nvPr/>
        </p:nvPicPr>
        <p:blipFill>
          <a:blip r:embed="rId4"/>
          <a:stretch>
            <a:fillRect/>
          </a:stretch>
        </p:blipFill>
        <p:spPr>
          <a:xfrm>
            <a:off x="3550659" y="5375861"/>
            <a:ext cx="198266" cy="203777"/>
          </a:xfrm>
          <a:prstGeom prst="rect">
            <a:avLst/>
          </a:prstGeom>
        </p:spPr>
      </p:pic>
      <p:cxnSp>
        <p:nvCxnSpPr>
          <p:cNvPr id="93" name="Straight Arrow Connector 92"/>
          <p:cNvCxnSpPr/>
          <p:nvPr/>
        </p:nvCxnSpPr>
        <p:spPr>
          <a:xfrm>
            <a:off x="1367997" y="619932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0" name="Straight Arrow Connector 99"/>
          <p:cNvCxnSpPr/>
          <p:nvPr/>
        </p:nvCxnSpPr>
        <p:spPr>
          <a:xfrm flipV="1">
            <a:off x="2254704" y="579088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1" name="Straight Arrow Connector 100"/>
          <p:cNvCxnSpPr/>
          <p:nvPr/>
        </p:nvCxnSpPr>
        <p:spPr>
          <a:xfrm>
            <a:off x="2254704" y="619932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9" name="Oval 108"/>
          <p:cNvSpPr/>
          <p:nvPr/>
        </p:nvSpPr>
        <p:spPr>
          <a:xfrm>
            <a:off x="2343196" y="583530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p:cNvSpPr/>
          <p:nvPr/>
        </p:nvSpPr>
        <p:spPr>
          <a:xfrm>
            <a:off x="2340943" y="649541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p:cNvCxnSpPr/>
          <p:nvPr/>
        </p:nvCxnSpPr>
        <p:spPr>
          <a:xfrm>
            <a:off x="2681746" y="5783816"/>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9" name="Straight Arrow Connector 128"/>
          <p:cNvCxnSpPr/>
          <p:nvPr/>
        </p:nvCxnSpPr>
        <p:spPr>
          <a:xfrm>
            <a:off x="2634297" y="660653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30" name="Picture 129"/>
          <p:cNvPicPr>
            <a:picLocks noChangeAspect="1"/>
          </p:cNvPicPr>
          <p:nvPr/>
        </p:nvPicPr>
        <p:blipFill>
          <a:blip r:embed="rId3"/>
          <a:stretch>
            <a:fillRect/>
          </a:stretch>
        </p:blipFill>
        <p:spPr>
          <a:xfrm>
            <a:off x="3565592" y="5728084"/>
            <a:ext cx="203320" cy="204429"/>
          </a:xfrm>
          <a:prstGeom prst="rect">
            <a:avLst/>
          </a:prstGeom>
        </p:spPr>
      </p:pic>
      <p:pic>
        <p:nvPicPr>
          <p:cNvPr id="140" name="Picture 139"/>
          <p:cNvPicPr>
            <a:picLocks noChangeAspect="1"/>
          </p:cNvPicPr>
          <p:nvPr/>
        </p:nvPicPr>
        <p:blipFill>
          <a:blip r:embed="rId2"/>
          <a:stretch>
            <a:fillRect/>
          </a:stretch>
        </p:blipFill>
        <p:spPr>
          <a:xfrm>
            <a:off x="3557258" y="6468962"/>
            <a:ext cx="200564" cy="232954"/>
          </a:xfrm>
          <a:prstGeom prst="rect">
            <a:avLst/>
          </a:prstGeom>
        </p:spPr>
      </p:pic>
      <p:sp>
        <p:nvSpPr>
          <p:cNvPr id="143" name="Rectangle 142"/>
          <p:cNvSpPr/>
          <p:nvPr/>
        </p:nvSpPr>
        <p:spPr>
          <a:xfrm>
            <a:off x="2241869" y="4596409"/>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44" name="Rectangle 143"/>
          <p:cNvSpPr/>
          <p:nvPr/>
        </p:nvSpPr>
        <p:spPr>
          <a:xfrm>
            <a:off x="2240068" y="5103400"/>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145" name="Straight Arrow Connector 144"/>
          <p:cNvCxnSpPr/>
          <p:nvPr/>
        </p:nvCxnSpPr>
        <p:spPr>
          <a:xfrm>
            <a:off x="5105400" y="510340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6" name="Straight Arrow Connector 145"/>
          <p:cNvCxnSpPr/>
          <p:nvPr/>
        </p:nvCxnSpPr>
        <p:spPr>
          <a:xfrm flipV="1">
            <a:off x="5957524" y="469496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7" name="Straight Arrow Connector 146"/>
          <p:cNvCxnSpPr/>
          <p:nvPr/>
        </p:nvCxnSpPr>
        <p:spPr>
          <a:xfrm>
            <a:off x="5957524" y="510340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8" name="Oval 147"/>
          <p:cNvSpPr/>
          <p:nvPr/>
        </p:nvSpPr>
        <p:spPr>
          <a:xfrm>
            <a:off x="6046017" y="473938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9" name="Oval 148"/>
          <p:cNvSpPr/>
          <p:nvPr/>
        </p:nvSpPr>
        <p:spPr>
          <a:xfrm>
            <a:off x="6043764" y="539949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p:cNvCxnSpPr/>
          <p:nvPr/>
        </p:nvCxnSpPr>
        <p:spPr>
          <a:xfrm>
            <a:off x="6384567" y="4687895"/>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1" name="Straight Arrow Connector 150"/>
          <p:cNvCxnSpPr/>
          <p:nvPr/>
        </p:nvCxnSpPr>
        <p:spPr>
          <a:xfrm>
            <a:off x="6337118" y="551061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52" name="Picture 151"/>
          <p:cNvPicPr>
            <a:picLocks noChangeAspect="1"/>
          </p:cNvPicPr>
          <p:nvPr/>
        </p:nvPicPr>
        <p:blipFill>
          <a:blip r:embed="rId3"/>
          <a:stretch>
            <a:fillRect/>
          </a:stretch>
        </p:blipFill>
        <p:spPr>
          <a:xfrm>
            <a:off x="7238652" y="4632490"/>
            <a:ext cx="203320" cy="204429"/>
          </a:xfrm>
          <a:prstGeom prst="rect">
            <a:avLst/>
          </a:prstGeom>
        </p:spPr>
      </p:pic>
      <p:pic>
        <p:nvPicPr>
          <p:cNvPr id="153" name="Picture 152"/>
          <p:cNvPicPr>
            <a:picLocks noChangeAspect="1"/>
          </p:cNvPicPr>
          <p:nvPr/>
        </p:nvPicPr>
        <p:blipFill>
          <a:blip r:embed="rId4"/>
          <a:stretch>
            <a:fillRect/>
          </a:stretch>
        </p:blipFill>
        <p:spPr>
          <a:xfrm>
            <a:off x="7249912" y="4266748"/>
            <a:ext cx="198266" cy="203777"/>
          </a:xfrm>
          <a:prstGeom prst="rect">
            <a:avLst/>
          </a:prstGeom>
        </p:spPr>
      </p:pic>
      <p:cxnSp>
        <p:nvCxnSpPr>
          <p:cNvPr id="154" name="Straight Arrow Connector 153"/>
          <p:cNvCxnSpPr/>
          <p:nvPr/>
        </p:nvCxnSpPr>
        <p:spPr>
          <a:xfrm>
            <a:off x="5105400" y="621639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5" name="Straight Arrow Connector 154"/>
          <p:cNvCxnSpPr/>
          <p:nvPr/>
        </p:nvCxnSpPr>
        <p:spPr>
          <a:xfrm flipV="1">
            <a:off x="5942697" y="580796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6" name="Straight Arrow Connector 155"/>
          <p:cNvCxnSpPr/>
          <p:nvPr/>
        </p:nvCxnSpPr>
        <p:spPr>
          <a:xfrm>
            <a:off x="5942697" y="621639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7" name="Oval 156"/>
          <p:cNvSpPr/>
          <p:nvPr/>
        </p:nvSpPr>
        <p:spPr>
          <a:xfrm>
            <a:off x="6031190" y="585238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8" name="Oval 157"/>
          <p:cNvSpPr/>
          <p:nvPr/>
        </p:nvSpPr>
        <p:spPr>
          <a:xfrm>
            <a:off x="6028936" y="651249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a:off x="6369739" y="5800895"/>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60" name="Straight Arrow Connector 159"/>
          <p:cNvCxnSpPr/>
          <p:nvPr/>
        </p:nvCxnSpPr>
        <p:spPr>
          <a:xfrm>
            <a:off x="6322290" y="6623613"/>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sp>
        <p:nvSpPr>
          <p:cNvPr id="172" name="Rectangle 171"/>
          <p:cNvSpPr/>
          <p:nvPr/>
        </p:nvSpPr>
        <p:spPr>
          <a:xfrm>
            <a:off x="2244086" y="5690459"/>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73" name="Rectangle 172"/>
          <p:cNvSpPr/>
          <p:nvPr/>
        </p:nvSpPr>
        <p:spPr>
          <a:xfrm>
            <a:off x="2242284" y="6197449"/>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74" name="Picture 173"/>
          <p:cNvPicPr>
            <a:picLocks noChangeAspect="1"/>
          </p:cNvPicPr>
          <p:nvPr/>
        </p:nvPicPr>
        <p:blipFill>
          <a:blip r:embed="rId3"/>
          <a:stretch>
            <a:fillRect/>
          </a:stretch>
        </p:blipFill>
        <p:spPr>
          <a:xfrm>
            <a:off x="7241255" y="5733088"/>
            <a:ext cx="203320" cy="204429"/>
          </a:xfrm>
          <a:prstGeom prst="rect">
            <a:avLst/>
          </a:prstGeom>
        </p:spPr>
      </p:pic>
      <p:sp>
        <p:nvSpPr>
          <p:cNvPr id="177" name="Rectangle 176"/>
          <p:cNvSpPr/>
          <p:nvPr/>
        </p:nvSpPr>
        <p:spPr>
          <a:xfrm>
            <a:off x="5919566" y="4613291"/>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78" name="Rectangle 177"/>
          <p:cNvSpPr/>
          <p:nvPr/>
        </p:nvSpPr>
        <p:spPr>
          <a:xfrm>
            <a:off x="5917764" y="5120282"/>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79" name="Rectangle 178"/>
          <p:cNvSpPr/>
          <p:nvPr/>
        </p:nvSpPr>
        <p:spPr>
          <a:xfrm>
            <a:off x="5917764" y="5718674"/>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80" name="Rectangle 179"/>
          <p:cNvSpPr/>
          <p:nvPr/>
        </p:nvSpPr>
        <p:spPr>
          <a:xfrm>
            <a:off x="5915963" y="6225665"/>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183" name="Picture 182"/>
          <p:cNvPicPr>
            <a:picLocks noChangeAspect="1"/>
          </p:cNvPicPr>
          <p:nvPr/>
        </p:nvPicPr>
        <p:blipFill>
          <a:blip r:embed="rId9"/>
          <a:stretch>
            <a:fillRect/>
          </a:stretch>
        </p:blipFill>
        <p:spPr>
          <a:xfrm>
            <a:off x="5562355" y="4922495"/>
            <a:ext cx="335529" cy="377186"/>
          </a:xfrm>
          <a:prstGeom prst="rect">
            <a:avLst/>
          </a:prstGeom>
        </p:spPr>
      </p:pic>
      <p:pic>
        <p:nvPicPr>
          <p:cNvPr id="184" name="Picture 183"/>
          <p:cNvPicPr>
            <a:picLocks noChangeAspect="1"/>
          </p:cNvPicPr>
          <p:nvPr/>
        </p:nvPicPr>
        <p:blipFill>
          <a:blip r:embed="rId6"/>
          <a:stretch>
            <a:fillRect/>
          </a:stretch>
        </p:blipFill>
        <p:spPr>
          <a:xfrm>
            <a:off x="1900613" y="5953678"/>
            <a:ext cx="260970" cy="505969"/>
          </a:xfrm>
          <a:prstGeom prst="rect">
            <a:avLst/>
          </a:prstGeom>
        </p:spPr>
      </p:pic>
      <p:pic>
        <p:nvPicPr>
          <p:cNvPr id="185" name="Picture 184"/>
          <p:cNvPicPr>
            <a:picLocks noChangeAspect="1"/>
          </p:cNvPicPr>
          <p:nvPr/>
        </p:nvPicPr>
        <p:blipFill>
          <a:blip r:embed="rId9"/>
          <a:stretch>
            <a:fillRect/>
          </a:stretch>
        </p:blipFill>
        <p:spPr>
          <a:xfrm>
            <a:off x="5568860" y="2680996"/>
            <a:ext cx="335529" cy="377186"/>
          </a:xfrm>
          <a:prstGeom prst="rect">
            <a:avLst/>
          </a:prstGeom>
        </p:spPr>
      </p:pic>
      <p:pic>
        <p:nvPicPr>
          <p:cNvPr id="186" name="Picture 185"/>
          <p:cNvPicPr>
            <a:picLocks noChangeAspect="1"/>
          </p:cNvPicPr>
          <p:nvPr/>
        </p:nvPicPr>
        <p:blipFill>
          <a:blip r:embed="rId10"/>
          <a:stretch>
            <a:fillRect/>
          </a:stretch>
        </p:blipFill>
        <p:spPr>
          <a:xfrm>
            <a:off x="5579724" y="3791329"/>
            <a:ext cx="300789" cy="412848"/>
          </a:xfrm>
          <a:prstGeom prst="rect">
            <a:avLst/>
          </a:prstGeom>
        </p:spPr>
      </p:pic>
      <p:pic>
        <p:nvPicPr>
          <p:cNvPr id="187" name="Picture 186"/>
          <p:cNvPicPr>
            <a:picLocks noChangeAspect="1"/>
          </p:cNvPicPr>
          <p:nvPr/>
        </p:nvPicPr>
        <p:blipFill>
          <a:blip r:embed="rId11"/>
          <a:stretch>
            <a:fillRect/>
          </a:stretch>
        </p:blipFill>
        <p:spPr>
          <a:xfrm>
            <a:off x="5610048" y="5975238"/>
            <a:ext cx="253151" cy="444421"/>
          </a:xfrm>
          <a:prstGeom prst="rect">
            <a:avLst/>
          </a:prstGeom>
        </p:spPr>
      </p:pic>
      <p:pic>
        <p:nvPicPr>
          <p:cNvPr id="188" name="Picture 187"/>
          <p:cNvPicPr>
            <a:picLocks noChangeAspect="1"/>
          </p:cNvPicPr>
          <p:nvPr/>
        </p:nvPicPr>
        <p:blipFill>
          <a:blip r:embed="rId3"/>
          <a:stretch>
            <a:fillRect/>
          </a:stretch>
        </p:blipFill>
        <p:spPr>
          <a:xfrm>
            <a:off x="7268406" y="5400621"/>
            <a:ext cx="203320" cy="204429"/>
          </a:xfrm>
          <a:prstGeom prst="rect">
            <a:avLst/>
          </a:prstGeom>
        </p:spPr>
      </p:pic>
      <p:pic>
        <p:nvPicPr>
          <p:cNvPr id="189" name="Picture 188"/>
          <p:cNvPicPr>
            <a:picLocks noChangeAspect="1"/>
          </p:cNvPicPr>
          <p:nvPr/>
        </p:nvPicPr>
        <p:blipFill>
          <a:blip r:embed="rId6"/>
          <a:stretch>
            <a:fillRect/>
          </a:stretch>
        </p:blipFill>
        <p:spPr>
          <a:xfrm>
            <a:off x="1890520" y="4893527"/>
            <a:ext cx="260970" cy="505969"/>
          </a:xfrm>
          <a:prstGeom prst="rect">
            <a:avLst/>
          </a:prstGeom>
        </p:spPr>
      </p:pic>
      <p:cxnSp>
        <p:nvCxnSpPr>
          <p:cNvPr id="4" name="Straight Arrow Connector 3"/>
          <p:cNvCxnSpPr>
            <a:stCxn id="21" idx="3"/>
          </p:cNvCxnSpPr>
          <p:nvPr/>
        </p:nvCxnSpPr>
        <p:spPr>
          <a:xfrm>
            <a:off x="2231616" y="1734489"/>
            <a:ext cx="3344355" cy="223840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31" name="Straight Arrow Connector 130"/>
          <p:cNvCxnSpPr>
            <a:endCxn id="79" idx="1"/>
          </p:cNvCxnSpPr>
          <p:nvPr/>
        </p:nvCxnSpPr>
        <p:spPr>
          <a:xfrm flipV="1">
            <a:off x="2247689" y="1759256"/>
            <a:ext cx="3318269" cy="108636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32" name="Straight Arrow Connector 131"/>
          <p:cNvCxnSpPr/>
          <p:nvPr/>
        </p:nvCxnSpPr>
        <p:spPr>
          <a:xfrm>
            <a:off x="2254704" y="3955198"/>
            <a:ext cx="3321267" cy="224225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31" name="Rectangle 230"/>
          <p:cNvSpPr/>
          <p:nvPr/>
        </p:nvSpPr>
        <p:spPr>
          <a:xfrm>
            <a:off x="117054" y="5114777"/>
            <a:ext cx="30956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2" name="Oval 231"/>
          <p:cNvSpPr/>
          <p:nvPr/>
        </p:nvSpPr>
        <p:spPr>
          <a:xfrm>
            <a:off x="745321" y="5766546"/>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3" name="Rectangle 232"/>
          <p:cNvSpPr/>
          <p:nvPr/>
        </p:nvSpPr>
        <p:spPr>
          <a:xfrm>
            <a:off x="650454" y="5612364"/>
            <a:ext cx="2290744"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4" name="Oval 233"/>
          <p:cNvSpPr/>
          <p:nvPr/>
        </p:nvSpPr>
        <p:spPr>
          <a:xfrm>
            <a:off x="745321" y="6183862"/>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650454" y="6062648"/>
            <a:ext cx="2290744"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6" name="TextBox 235"/>
          <p:cNvSpPr txBox="1"/>
          <p:nvPr/>
        </p:nvSpPr>
        <p:spPr>
          <a:xfrm>
            <a:off x="650454" y="5261120"/>
            <a:ext cx="1981200" cy="369332"/>
          </a:xfrm>
          <a:prstGeom prst="rect">
            <a:avLst/>
          </a:prstGeom>
          <a:noFill/>
        </p:spPr>
        <p:txBody>
          <a:bodyPr wrap="square" rtlCol="0">
            <a:spAutoFit/>
          </a:bodyPr>
          <a:lstStyle/>
          <a:p>
            <a:pPr algn="ctr"/>
            <a:r>
              <a:rPr lang="en-US" dirty="0"/>
              <a:t>Cohort summary</a:t>
            </a:r>
          </a:p>
        </p:txBody>
      </p:sp>
      <p:pic>
        <p:nvPicPr>
          <p:cNvPr id="237" name="Picture 236"/>
          <p:cNvPicPr>
            <a:picLocks noChangeAspect="1"/>
          </p:cNvPicPr>
          <p:nvPr/>
        </p:nvPicPr>
        <p:blipFill>
          <a:blip r:embed="rId7"/>
          <a:stretch>
            <a:fillRect/>
          </a:stretch>
        </p:blipFill>
        <p:spPr>
          <a:xfrm>
            <a:off x="2192756" y="5648643"/>
            <a:ext cx="284612" cy="326604"/>
          </a:xfrm>
          <a:prstGeom prst="rect">
            <a:avLst/>
          </a:prstGeom>
        </p:spPr>
      </p:pic>
      <p:pic>
        <p:nvPicPr>
          <p:cNvPr id="238" name="Picture 237"/>
          <p:cNvPicPr>
            <a:picLocks noChangeAspect="1"/>
          </p:cNvPicPr>
          <p:nvPr/>
        </p:nvPicPr>
        <p:blipFill>
          <a:blip r:embed="rId6"/>
          <a:stretch>
            <a:fillRect/>
          </a:stretch>
        </p:blipFill>
        <p:spPr>
          <a:xfrm>
            <a:off x="1474854" y="5660958"/>
            <a:ext cx="194203" cy="366337"/>
          </a:xfrm>
          <a:prstGeom prst="rect">
            <a:avLst/>
          </a:prstGeom>
        </p:spPr>
      </p:pic>
      <p:pic>
        <p:nvPicPr>
          <p:cNvPr id="239" name="Picture 238"/>
          <p:cNvPicPr>
            <a:picLocks noChangeAspect="1"/>
          </p:cNvPicPr>
          <p:nvPr/>
        </p:nvPicPr>
        <p:blipFill>
          <a:blip r:embed="rId5"/>
          <a:stretch>
            <a:fillRect/>
          </a:stretch>
        </p:blipFill>
        <p:spPr>
          <a:xfrm>
            <a:off x="1762178" y="5646420"/>
            <a:ext cx="253939" cy="362770"/>
          </a:xfrm>
          <a:prstGeom prst="rect">
            <a:avLst/>
          </a:prstGeom>
        </p:spPr>
      </p:pic>
      <p:pic>
        <p:nvPicPr>
          <p:cNvPr id="241" name="Picture 240"/>
          <p:cNvPicPr>
            <a:picLocks noChangeAspect="1"/>
          </p:cNvPicPr>
          <p:nvPr/>
        </p:nvPicPr>
        <p:blipFill>
          <a:blip r:embed="rId11"/>
          <a:stretch>
            <a:fillRect/>
          </a:stretch>
        </p:blipFill>
        <p:spPr>
          <a:xfrm>
            <a:off x="1451470" y="6106614"/>
            <a:ext cx="201617" cy="353950"/>
          </a:xfrm>
          <a:prstGeom prst="rect">
            <a:avLst/>
          </a:prstGeom>
        </p:spPr>
      </p:pic>
      <p:pic>
        <p:nvPicPr>
          <p:cNvPr id="242" name="Picture 241"/>
          <p:cNvPicPr>
            <a:picLocks noChangeAspect="1"/>
          </p:cNvPicPr>
          <p:nvPr/>
        </p:nvPicPr>
        <p:blipFill>
          <a:blip r:embed="rId10"/>
          <a:stretch>
            <a:fillRect/>
          </a:stretch>
        </p:blipFill>
        <p:spPr>
          <a:xfrm>
            <a:off x="1742081" y="6103401"/>
            <a:ext cx="252585" cy="346685"/>
          </a:xfrm>
          <a:prstGeom prst="rect">
            <a:avLst/>
          </a:prstGeom>
        </p:spPr>
      </p:pic>
      <p:pic>
        <p:nvPicPr>
          <p:cNvPr id="243" name="Picture 242"/>
          <p:cNvPicPr>
            <a:picLocks noChangeAspect="1"/>
          </p:cNvPicPr>
          <p:nvPr/>
        </p:nvPicPr>
        <p:blipFill>
          <a:blip r:embed="rId9"/>
          <a:stretch>
            <a:fillRect/>
          </a:stretch>
        </p:blipFill>
        <p:spPr>
          <a:xfrm>
            <a:off x="2092103" y="6103401"/>
            <a:ext cx="316969" cy="346685"/>
          </a:xfrm>
          <a:prstGeom prst="rect">
            <a:avLst/>
          </a:prstGeom>
        </p:spPr>
      </p:pic>
    </p:spTree>
    <p:extLst>
      <p:ext uri="{BB962C8B-B14F-4D97-AF65-F5344CB8AC3E}">
        <p14:creationId xmlns:p14="http://schemas.microsoft.com/office/powerpoint/2010/main" val="375056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0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0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3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40"/>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44"/>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72"/>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7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8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8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4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4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47"/>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5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5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52"/>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77"/>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7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8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8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1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8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9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95"/>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9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9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99"/>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17"/>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124"/>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125"/>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85"/>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3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3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3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3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3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3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4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4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124" grpId="0" animBg="1"/>
      <p:bldP spid="125" grpId="0" animBg="1"/>
      <p:bldP spid="86" grpId="0" animBg="1"/>
      <p:bldP spid="87" grpId="0" animBg="1"/>
      <p:bldP spid="109" grpId="0" animBg="1"/>
      <p:bldP spid="110" grpId="0" animBg="1"/>
      <p:bldP spid="143" grpId="0" animBg="1"/>
      <p:bldP spid="144" grpId="0" animBg="1"/>
      <p:bldP spid="148" grpId="0" animBg="1"/>
      <p:bldP spid="149" grpId="0" animBg="1"/>
      <p:bldP spid="172" grpId="0" animBg="1"/>
      <p:bldP spid="173" grpId="0" animBg="1"/>
      <p:bldP spid="177" grpId="0" animBg="1"/>
      <p:bldP spid="178" grpId="0" animBg="1"/>
      <p:bldP spid="231" grpId="0" animBg="1"/>
      <p:bldP spid="232" grpId="0" animBg="1"/>
      <p:bldP spid="233" grpId="0" animBg="1"/>
      <p:bldP spid="234" grpId="0" animBg="1"/>
      <p:bldP spid="235" grpId="0" animBg="1"/>
      <p:bldP spid="2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3000"/>
            <a:ext cx="9144000" cy="571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3200" dirty="0"/>
              <a:t>Stratification as a strategy to adjust for baseline covariate imbalance</a:t>
            </a:r>
          </a:p>
        </p:txBody>
      </p:sp>
      <p:pic>
        <p:nvPicPr>
          <p:cNvPr id="118" name="Picture 117"/>
          <p:cNvPicPr>
            <a:picLocks noChangeAspect="1"/>
          </p:cNvPicPr>
          <p:nvPr/>
        </p:nvPicPr>
        <p:blipFill>
          <a:blip r:embed="rId2"/>
          <a:stretch>
            <a:fillRect/>
          </a:stretch>
        </p:blipFill>
        <p:spPr>
          <a:xfrm>
            <a:off x="8548061" y="3132456"/>
            <a:ext cx="200564" cy="232954"/>
          </a:xfrm>
          <a:prstGeom prst="rect">
            <a:avLst/>
          </a:prstGeom>
        </p:spPr>
      </p:pic>
      <p:cxnSp>
        <p:nvCxnSpPr>
          <p:cNvPr id="5" name="Straight Arrow Connector 4"/>
          <p:cNvCxnSpPr/>
          <p:nvPr/>
        </p:nvCxnSpPr>
        <p:spPr>
          <a:xfrm>
            <a:off x="3656377" y="3986274"/>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4557911" y="3577841"/>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4557911" y="3986274"/>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4646404" y="3622256"/>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4644150" y="4282370"/>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4984954" y="3570769"/>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4937505" y="4393487"/>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30" name="Picture 1029"/>
          <p:cNvPicPr>
            <a:picLocks noChangeAspect="1"/>
          </p:cNvPicPr>
          <p:nvPr/>
        </p:nvPicPr>
        <p:blipFill>
          <a:blip r:embed="rId3"/>
          <a:stretch>
            <a:fillRect/>
          </a:stretch>
        </p:blipFill>
        <p:spPr>
          <a:xfrm>
            <a:off x="5839039" y="3515364"/>
            <a:ext cx="203320" cy="204429"/>
          </a:xfrm>
          <a:prstGeom prst="rect">
            <a:avLst/>
          </a:prstGeom>
        </p:spPr>
      </p:pic>
      <p:pic>
        <p:nvPicPr>
          <p:cNvPr id="1031" name="Picture 1030"/>
          <p:cNvPicPr>
            <a:picLocks noChangeAspect="1"/>
          </p:cNvPicPr>
          <p:nvPr/>
        </p:nvPicPr>
        <p:blipFill>
          <a:blip r:embed="rId4"/>
          <a:stretch>
            <a:fillRect/>
          </a:stretch>
        </p:blipFill>
        <p:spPr>
          <a:xfrm>
            <a:off x="5839039" y="4275814"/>
            <a:ext cx="198266" cy="203777"/>
          </a:xfrm>
          <a:prstGeom prst="rect">
            <a:avLst/>
          </a:prstGeom>
        </p:spPr>
      </p:pic>
      <p:pic>
        <p:nvPicPr>
          <p:cNvPr id="21" name="Picture 20"/>
          <p:cNvPicPr>
            <a:picLocks noChangeAspect="1"/>
          </p:cNvPicPr>
          <p:nvPr/>
        </p:nvPicPr>
        <p:blipFill>
          <a:blip r:embed="rId5"/>
          <a:stretch>
            <a:fillRect/>
          </a:stretch>
        </p:blipFill>
        <p:spPr>
          <a:xfrm>
            <a:off x="4225767" y="3772913"/>
            <a:ext cx="290626" cy="426721"/>
          </a:xfrm>
          <a:prstGeom prst="rect">
            <a:avLst/>
          </a:prstGeom>
        </p:spPr>
      </p:pic>
      <p:cxnSp>
        <p:nvCxnSpPr>
          <p:cNvPr id="23" name="Straight Arrow Connector 22"/>
          <p:cNvCxnSpPr/>
          <p:nvPr/>
        </p:nvCxnSpPr>
        <p:spPr>
          <a:xfrm>
            <a:off x="3669110" y="2887301"/>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p:cNvCxnSpPr/>
          <p:nvPr/>
        </p:nvCxnSpPr>
        <p:spPr>
          <a:xfrm flipV="1">
            <a:off x="4555817" y="2478868"/>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4555817" y="2887301"/>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4644309" y="2523283"/>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4642056" y="3183397"/>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982859" y="2471797"/>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4935410" y="3294515"/>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39" name="Picture 38"/>
          <p:cNvPicPr>
            <a:picLocks noChangeAspect="1"/>
          </p:cNvPicPr>
          <p:nvPr/>
        </p:nvPicPr>
        <p:blipFill>
          <a:blip r:embed="rId3"/>
          <a:stretch>
            <a:fillRect/>
          </a:stretch>
        </p:blipFill>
        <p:spPr>
          <a:xfrm>
            <a:off x="5866705" y="2416065"/>
            <a:ext cx="203320" cy="204429"/>
          </a:xfrm>
          <a:prstGeom prst="rect">
            <a:avLst/>
          </a:prstGeom>
        </p:spPr>
      </p:pic>
      <p:pic>
        <p:nvPicPr>
          <p:cNvPr id="43" name="Picture 42"/>
          <p:cNvPicPr>
            <a:picLocks noChangeAspect="1"/>
          </p:cNvPicPr>
          <p:nvPr/>
        </p:nvPicPr>
        <p:blipFill>
          <a:blip r:embed="rId6"/>
          <a:stretch>
            <a:fillRect/>
          </a:stretch>
        </p:blipFill>
        <p:spPr>
          <a:xfrm>
            <a:off x="6863328" y="4909246"/>
            <a:ext cx="260970" cy="505969"/>
          </a:xfrm>
          <a:prstGeom prst="rect">
            <a:avLst/>
          </a:prstGeom>
        </p:spPr>
      </p:pic>
      <p:cxnSp>
        <p:nvCxnSpPr>
          <p:cNvPr id="45" name="Straight Arrow Connector 44"/>
          <p:cNvCxnSpPr/>
          <p:nvPr/>
        </p:nvCxnSpPr>
        <p:spPr>
          <a:xfrm>
            <a:off x="6353695" y="5096383"/>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7240402" y="4687950"/>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7240402" y="5096383"/>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7328894" y="4732365"/>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7326641" y="5392479"/>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7667444" y="4680878"/>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7619995" y="5503597"/>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59" name="Picture 58"/>
          <p:cNvPicPr>
            <a:picLocks noChangeAspect="1"/>
          </p:cNvPicPr>
          <p:nvPr/>
        </p:nvPicPr>
        <p:blipFill>
          <a:blip r:embed="rId7"/>
          <a:stretch>
            <a:fillRect/>
          </a:stretch>
        </p:blipFill>
        <p:spPr>
          <a:xfrm>
            <a:off x="4147708" y="2727752"/>
            <a:ext cx="361800" cy="426721"/>
          </a:xfrm>
          <a:prstGeom prst="rect">
            <a:avLst/>
          </a:prstGeom>
        </p:spPr>
      </p:pic>
      <p:pic>
        <p:nvPicPr>
          <p:cNvPr id="60" name="Picture 59"/>
          <p:cNvPicPr>
            <a:picLocks noChangeAspect="1"/>
          </p:cNvPicPr>
          <p:nvPr/>
        </p:nvPicPr>
        <p:blipFill>
          <a:blip r:embed="rId2"/>
          <a:stretch>
            <a:fillRect/>
          </a:stretch>
        </p:blipFill>
        <p:spPr>
          <a:xfrm>
            <a:off x="5858371" y="3156943"/>
            <a:ext cx="200564" cy="232954"/>
          </a:xfrm>
          <a:prstGeom prst="rect">
            <a:avLst/>
          </a:prstGeom>
        </p:spPr>
      </p:pic>
      <p:pic>
        <p:nvPicPr>
          <p:cNvPr id="61" name="Picture 60"/>
          <p:cNvPicPr>
            <a:picLocks noChangeAspect="1"/>
          </p:cNvPicPr>
          <p:nvPr/>
        </p:nvPicPr>
        <p:blipFill>
          <a:blip r:embed="rId8"/>
          <a:stretch>
            <a:fillRect/>
          </a:stretch>
        </p:blipFill>
        <p:spPr>
          <a:xfrm>
            <a:off x="8536283" y="5408206"/>
            <a:ext cx="217234" cy="228161"/>
          </a:xfrm>
          <a:prstGeom prst="rect">
            <a:avLst/>
          </a:prstGeom>
        </p:spPr>
      </p:pic>
      <p:pic>
        <p:nvPicPr>
          <p:cNvPr id="62" name="Picture 61"/>
          <p:cNvPicPr>
            <a:picLocks noChangeAspect="1"/>
          </p:cNvPicPr>
          <p:nvPr/>
        </p:nvPicPr>
        <p:blipFill>
          <a:blip r:embed="rId4"/>
          <a:stretch>
            <a:fillRect/>
          </a:stretch>
        </p:blipFill>
        <p:spPr>
          <a:xfrm>
            <a:off x="8544104" y="4657451"/>
            <a:ext cx="198266" cy="203777"/>
          </a:xfrm>
          <a:prstGeom prst="rect">
            <a:avLst/>
          </a:prstGeom>
        </p:spPr>
      </p:pic>
      <p:sp>
        <p:nvSpPr>
          <p:cNvPr id="20" name="Rectangle 19"/>
          <p:cNvSpPr/>
          <p:nvPr/>
        </p:nvSpPr>
        <p:spPr>
          <a:xfrm>
            <a:off x="4530249" y="3496362"/>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69" name="Rectangle 68"/>
          <p:cNvSpPr/>
          <p:nvPr/>
        </p:nvSpPr>
        <p:spPr>
          <a:xfrm>
            <a:off x="4528448" y="4003353"/>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70" name="Straight Arrow Connector 69"/>
          <p:cNvCxnSpPr/>
          <p:nvPr/>
        </p:nvCxnSpPr>
        <p:spPr>
          <a:xfrm>
            <a:off x="6420541" y="176189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1" name="Straight Arrow Connector 70"/>
          <p:cNvCxnSpPr/>
          <p:nvPr/>
        </p:nvCxnSpPr>
        <p:spPr>
          <a:xfrm flipV="1">
            <a:off x="7272665" y="135345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a:off x="7272665" y="176189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Oval 72"/>
          <p:cNvSpPr/>
          <p:nvPr/>
        </p:nvSpPr>
        <p:spPr>
          <a:xfrm>
            <a:off x="7361158" y="139787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p:cNvSpPr/>
          <p:nvPr/>
        </p:nvSpPr>
        <p:spPr>
          <a:xfrm>
            <a:off x="7358905" y="205798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a:off x="7699708" y="1346385"/>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6" name="Straight Arrow Connector 75"/>
          <p:cNvCxnSpPr/>
          <p:nvPr/>
        </p:nvCxnSpPr>
        <p:spPr>
          <a:xfrm>
            <a:off x="7652259" y="216910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77" name="Picture 76"/>
          <p:cNvPicPr>
            <a:picLocks noChangeAspect="1"/>
          </p:cNvPicPr>
          <p:nvPr/>
        </p:nvPicPr>
        <p:blipFill>
          <a:blip r:embed="rId3"/>
          <a:stretch>
            <a:fillRect/>
          </a:stretch>
        </p:blipFill>
        <p:spPr>
          <a:xfrm>
            <a:off x="8553793" y="1290980"/>
            <a:ext cx="203320" cy="204429"/>
          </a:xfrm>
          <a:prstGeom prst="rect">
            <a:avLst/>
          </a:prstGeom>
        </p:spPr>
      </p:pic>
      <p:pic>
        <p:nvPicPr>
          <p:cNvPr id="78" name="Picture 77"/>
          <p:cNvPicPr>
            <a:picLocks noChangeAspect="1"/>
          </p:cNvPicPr>
          <p:nvPr/>
        </p:nvPicPr>
        <p:blipFill>
          <a:blip r:embed="rId4"/>
          <a:stretch>
            <a:fillRect/>
          </a:stretch>
        </p:blipFill>
        <p:spPr>
          <a:xfrm>
            <a:off x="8553793" y="2051430"/>
            <a:ext cx="198266" cy="203777"/>
          </a:xfrm>
          <a:prstGeom prst="rect">
            <a:avLst/>
          </a:prstGeom>
        </p:spPr>
      </p:pic>
      <p:cxnSp>
        <p:nvCxnSpPr>
          <p:cNvPr id="80" name="Straight Arrow Connector 79"/>
          <p:cNvCxnSpPr/>
          <p:nvPr/>
        </p:nvCxnSpPr>
        <p:spPr>
          <a:xfrm>
            <a:off x="6420541" y="2874889"/>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4" name="Straight Arrow Connector 93"/>
          <p:cNvCxnSpPr/>
          <p:nvPr/>
        </p:nvCxnSpPr>
        <p:spPr>
          <a:xfrm flipV="1">
            <a:off x="7257838" y="2466456"/>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5" name="Straight Arrow Connector 94"/>
          <p:cNvCxnSpPr/>
          <p:nvPr/>
        </p:nvCxnSpPr>
        <p:spPr>
          <a:xfrm>
            <a:off x="7257838" y="2874889"/>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6" name="Oval 95"/>
          <p:cNvSpPr/>
          <p:nvPr/>
        </p:nvSpPr>
        <p:spPr>
          <a:xfrm>
            <a:off x="7346331" y="2510871"/>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p:cNvSpPr/>
          <p:nvPr/>
        </p:nvSpPr>
        <p:spPr>
          <a:xfrm>
            <a:off x="7344077" y="3170985"/>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a:off x="7684880" y="2459385"/>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9" name="Straight Arrow Connector 98"/>
          <p:cNvCxnSpPr/>
          <p:nvPr/>
        </p:nvCxnSpPr>
        <p:spPr>
          <a:xfrm>
            <a:off x="7637431" y="3282103"/>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cxnSp>
        <p:nvCxnSpPr>
          <p:cNvPr id="102" name="Straight Arrow Connector 101"/>
          <p:cNvCxnSpPr/>
          <p:nvPr/>
        </p:nvCxnSpPr>
        <p:spPr>
          <a:xfrm>
            <a:off x="6422605" y="3979892"/>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3" name="Straight Arrow Connector 102"/>
          <p:cNvCxnSpPr/>
          <p:nvPr/>
        </p:nvCxnSpPr>
        <p:spPr>
          <a:xfrm flipV="1">
            <a:off x="7259902" y="3571459"/>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p:cNvCxnSpPr/>
          <p:nvPr/>
        </p:nvCxnSpPr>
        <p:spPr>
          <a:xfrm>
            <a:off x="7259902" y="3979892"/>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5" name="Oval 104"/>
          <p:cNvSpPr/>
          <p:nvPr/>
        </p:nvSpPr>
        <p:spPr>
          <a:xfrm>
            <a:off x="7348395" y="3615874"/>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7346141" y="4275988"/>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a:off x="7686944" y="3564388"/>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8" name="Straight Arrow Connector 107"/>
          <p:cNvCxnSpPr/>
          <p:nvPr/>
        </p:nvCxnSpPr>
        <p:spPr>
          <a:xfrm>
            <a:off x="7639495" y="4387106"/>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12" name="Picture 111"/>
          <p:cNvPicPr>
            <a:picLocks noChangeAspect="1"/>
          </p:cNvPicPr>
          <p:nvPr/>
        </p:nvPicPr>
        <p:blipFill>
          <a:blip r:embed="rId4"/>
          <a:stretch>
            <a:fillRect/>
          </a:stretch>
        </p:blipFill>
        <p:spPr>
          <a:xfrm>
            <a:off x="8563604" y="3485297"/>
            <a:ext cx="198266" cy="203777"/>
          </a:xfrm>
          <a:prstGeom prst="rect">
            <a:avLst/>
          </a:prstGeom>
        </p:spPr>
      </p:pic>
      <p:sp>
        <p:nvSpPr>
          <p:cNvPr id="113" name="Rectangle 112"/>
          <p:cNvSpPr/>
          <p:nvPr/>
        </p:nvSpPr>
        <p:spPr>
          <a:xfrm>
            <a:off x="7240402" y="4608394"/>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4" name="Rectangle 113"/>
          <p:cNvSpPr/>
          <p:nvPr/>
        </p:nvSpPr>
        <p:spPr>
          <a:xfrm>
            <a:off x="7238600" y="5115385"/>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sp>
        <p:nvSpPr>
          <p:cNvPr id="115" name="Rectangle 114"/>
          <p:cNvSpPr/>
          <p:nvPr/>
        </p:nvSpPr>
        <p:spPr>
          <a:xfrm>
            <a:off x="4545199" y="2378440"/>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16" name="Rectangle 115"/>
          <p:cNvSpPr/>
          <p:nvPr/>
        </p:nvSpPr>
        <p:spPr>
          <a:xfrm>
            <a:off x="4543397" y="2885430"/>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17" name="Picture 116"/>
          <p:cNvPicPr>
            <a:picLocks noChangeAspect="1"/>
          </p:cNvPicPr>
          <p:nvPr/>
        </p:nvPicPr>
        <p:blipFill>
          <a:blip r:embed="rId3"/>
          <a:stretch>
            <a:fillRect/>
          </a:stretch>
        </p:blipFill>
        <p:spPr>
          <a:xfrm>
            <a:off x="8556396" y="2391578"/>
            <a:ext cx="203320" cy="204429"/>
          </a:xfrm>
          <a:prstGeom prst="rect">
            <a:avLst/>
          </a:prstGeom>
        </p:spPr>
      </p:pic>
      <p:sp>
        <p:nvSpPr>
          <p:cNvPr id="122" name="Rectangle 121"/>
          <p:cNvSpPr/>
          <p:nvPr/>
        </p:nvSpPr>
        <p:spPr>
          <a:xfrm>
            <a:off x="7234707" y="1271781"/>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3" name="Rectangle 122"/>
          <p:cNvSpPr/>
          <p:nvPr/>
        </p:nvSpPr>
        <p:spPr>
          <a:xfrm>
            <a:off x="7232905" y="1778772"/>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4" name="Rectangle 123"/>
          <p:cNvSpPr/>
          <p:nvPr/>
        </p:nvSpPr>
        <p:spPr>
          <a:xfrm>
            <a:off x="7232905" y="2377164"/>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5" name="Rectangle 124"/>
          <p:cNvSpPr/>
          <p:nvPr/>
        </p:nvSpPr>
        <p:spPr>
          <a:xfrm>
            <a:off x="7231104" y="2884155"/>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26" name="Rectangle 125"/>
          <p:cNvSpPr/>
          <p:nvPr/>
        </p:nvSpPr>
        <p:spPr>
          <a:xfrm>
            <a:off x="7235979" y="3474206"/>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7" name="Rectangle 126"/>
          <p:cNvSpPr/>
          <p:nvPr/>
        </p:nvSpPr>
        <p:spPr>
          <a:xfrm>
            <a:off x="7234177" y="3981196"/>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79" name="Picture 78"/>
          <p:cNvPicPr>
            <a:picLocks noChangeAspect="1"/>
          </p:cNvPicPr>
          <p:nvPr/>
        </p:nvPicPr>
        <p:blipFill>
          <a:blip r:embed="rId9"/>
          <a:stretch>
            <a:fillRect/>
          </a:stretch>
        </p:blipFill>
        <p:spPr>
          <a:xfrm>
            <a:off x="6877496" y="1580985"/>
            <a:ext cx="335529" cy="377186"/>
          </a:xfrm>
          <a:prstGeom prst="rect">
            <a:avLst/>
          </a:prstGeom>
        </p:spPr>
      </p:pic>
      <p:pic>
        <p:nvPicPr>
          <p:cNvPr id="82" name="Picture 81"/>
          <p:cNvPicPr>
            <a:picLocks noChangeAspect="1"/>
          </p:cNvPicPr>
          <p:nvPr/>
        </p:nvPicPr>
        <p:blipFill>
          <a:blip r:embed="rId2"/>
          <a:stretch>
            <a:fillRect/>
          </a:stretch>
        </p:blipFill>
        <p:spPr>
          <a:xfrm>
            <a:off x="8564705" y="6532838"/>
            <a:ext cx="200564" cy="232954"/>
          </a:xfrm>
          <a:prstGeom prst="rect">
            <a:avLst/>
          </a:prstGeom>
        </p:spPr>
      </p:pic>
      <p:cxnSp>
        <p:nvCxnSpPr>
          <p:cNvPr id="83" name="Straight Arrow Connector 82"/>
          <p:cNvCxnSpPr/>
          <p:nvPr/>
        </p:nvCxnSpPr>
        <p:spPr>
          <a:xfrm>
            <a:off x="3616082" y="5160728"/>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4" name="Straight Arrow Connector 83"/>
          <p:cNvCxnSpPr/>
          <p:nvPr/>
        </p:nvCxnSpPr>
        <p:spPr>
          <a:xfrm flipV="1">
            <a:off x="4517616" y="4752295"/>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5" name="Straight Arrow Connector 84"/>
          <p:cNvCxnSpPr/>
          <p:nvPr/>
        </p:nvCxnSpPr>
        <p:spPr>
          <a:xfrm>
            <a:off x="4517616" y="5160728"/>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6" name="Oval 85"/>
          <p:cNvSpPr/>
          <p:nvPr/>
        </p:nvSpPr>
        <p:spPr>
          <a:xfrm>
            <a:off x="4606109" y="4796710"/>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7" name="Oval 86"/>
          <p:cNvSpPr/>
          <p:nvPr/>
        </p:nvSpPr>
        <p:spPr>
          <a:xfrm>
            <a:off x="4603855" y="5456824"/>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a:off x="4944659" y="4745223"/>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9" name="Straight Arrow Connector 88"/>
          <p:cNvCxnSpPr/>
          <p:nvPr/>
        </p:nvCxnSpPr>
        <p:spPr>
          <a:xfrm>
            <a:off x="4897210" y="5567941"/>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90" name="Picture 89"/>
          <p:cNvPicPr>
            <a:picLocks noChangeAspect="1"/>
          </p:cNvPicPr>
          <p:nvPr/>
        </p:nvPicPr>
        <p:blipFill>
          <a:blip r:embed="rId3"/>
          <a:stretch>
            <a:fillRect/>
          </a:stretch>
        </p:blipFill>
        <p:spPr>
          <a:xfrm>
            <a:off x="5798744" y="4689818"/>
            <a:ext cx="203320" cy="204429"/>
          </a:xfrm>
          <a:prstGeom prst="rect">
            <a:avLst/>
          </a:prstGeom>
        </p:spPr>
      </p:pic>
      <p:pic>
        <p:nvPicPr>
          <p:cNvPr id="91" name="Picture 90"/>
          <p:cNvPicPr>
            <a:picLocks noChangeAspect="1"/>
          </p:cNvPicPr>
          <p:nvPr/>
        </p:nvPicPr>
        <p:blipFill>
          <a:blip r:embed="rId4"/>
          <a:stretch>
            <a:fillRect/>
          </a:stretch>
        </p:blipFill>
        <p:spPr>
          <a:xfrm>
            <a:off x="5798744" y="5450268"/>
            <a:ext cx="198266" cy="203777"/>
          </a:xfrm>
          <a:prstGeom prst="rect">
            <a:avLst/>
          </a:prstGeom>
        </p:spPr>
      </p:pic>
      <p:cxnSp>
        <p:nvCxnSpPr>
          <p:cNvPr id="93" name="Straight Arrow Connector 92"/>
          <p:cNvCxnSpPr/>
          <p:nvPr/>
        </p:nvCxnSpPr>
        <p:spPr>
          <a:xfrm>
            <a:off x="3616082" y="6273727"/>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0" name="Straight Arrow Connector 99"/>
          <p:cNvCxnSpPr/>
          <p:nvPr/>
        </p:nvCxnSpPr>
        <p:spPr>
          <a:xfrm flipV="1">
            <a:off x="4502789" y="5865294"/>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1" name="Straight Arrow Connector 100"/>
          <p:cNvCxnSpPr/>
          <p:nvPr/>
        </p:nvCxnSpPr>
        <p:spPr>
          <a:xfrm>
            <a:off x="4502789" y="6273727"/>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9" name="Oval 108"/>
          <p:cNvSpPr/>
          <p:nvPr/>
        </p:nvSpPr>
        <p:spPr>
          <a:xfrm>
            <a:off x="4591281" y="5909709"/>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p:cNvSpPr/>
          <p:nvPr/>
        </p:nvSpPr>
        <p:spPr>
          <a:xfrm>
            <a:off x="4589028" y="6569823"/>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127"/>
          <p:cNvCxnSpPr/>
          <p:nvPr/>
        </p:nvCxnSpPr>
        <p:spPr>
          <a:xfrm>
            <a:off x="4929831" y="5858223"/>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29" name="Straight Arrow Connector 128"/>
          <p:cNvCxnSpPr/>
          <p:nvPr/>
        </p:nvCxnSpPr>
        <p:spPr>
          <a:xfrm>
            <a:off x="4882382" y="6680941"/>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30" name="Picture 129"/>
          <p:cNvPicPr>
            <a:picLocks noChangeAspect="1"/>
          </p:cNvPicPr>
          <p:nvPr/>
        </p:nvPicPr>
        <p:blipFill>
          <a:blip r:embed="rId3"/>
          <a:stretch>
            <a:fillRect/>
          </a:stretch>
        </p:blipFill>
        <p:spPr>
          <a:xfrm>
            <a:off x="5813677" y="5802491"/>
            <a:ext cx="203320" cy="204429"/>
          </a:xfrm>
          <a:prstGeom prst="rect">
            <a:avLst/>
          </a:prstGeom>
        </p:spPr>
      </p:pic>
      <p:pic>
        <p:nvPicPr>
          <p:cNvPr id="140" name="Picture 139"/>
          <p:cNvPicPr>
            <a:picLocks noChangeAspect="1"/>
          </p:cNvPicPr>
          <p:nvPr/>
        </p:nvPicPr>
        <p:blipFill>
          <a:blip r:embed="rId2"/>
          <a:stretch>
            <a:fillRect/>
          </a:stretch>
        </p:blipFill>
        <p:spPr>
          <a:xfrm>
            <a:off x="5805343" y="6543369"/>
            <a:ext cx="200564" cy="232954"/>
          </a:xfrm>
          <a:prstGeom prst="rect">
            <a:avLst/>
          </a:prstGeom>
        </p:spPr>
      </p:pic>
      <p:sp>
        <p:nvSpPr>
          <p:cNvPr id="143" name="Rectangle 142"/>
          <p:cNvSpPr/>
          <p:nvPr/>
        </p:nvSpPr>
        <p:spPr>
          <a:xfrm>
            <a:off x="4489954" y="4670816"/>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44" name="Rectangle 143"/>
          <p:cNvSpPr/>
          <p:nvPr/>
        </p:nvSpPr>
        <p:spPr>
          <a:xfrm>
            <a:off x="4488153" y="5177807"/>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145" name="Straight Arrow Connector 144"/>
          <p:cNvCxnSpPr/>
          <p:nvPr/>
        </p:nvCxnSpPr>
        <p:spPr>
          <a:xfrm>
            <a:off x="3731033" y="1756910"/>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6" name="Straight Arrow Connector 145"/>
          <p:cNvCxnSpPr/>
          <p:nvPr/>
        </p:nvCxnSpPr>
        <p:spPr>
          <a:xfrm flipV="1">
            <a:off x="4583157" y="1348477"/>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7" name="Straight Arrow Connector 146"/>
          <p:cNvCxnSpPr/>
          <p:nvPr/>
        </p:nvCxnSpPr>
        <p:spPr>
          <a:xfrm>
            <a:off x="4583157" y="1756910"/>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8" name="Oval 147"/>
          <p:cNvSpPr/>
          <p:nvPr/>
        </p:nvSpPr>
        <p:spPr>
          <a:xfrm>
            <a:off x="4671650" y="1392892"/>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9" name="Oval 148"/>
          <p:cNvSpPr/>
          <p:nvPr/>
        </p:nvSpPr>
        <p:spPr>
          <a:xfrm>
            <a:off x="4669397" y="2053006"/>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Arrow Connector 149"/>
          <p:cNvCxnSpPr/>
          <p:nvPr/>
        </p:nvCxnSpPr>
        <p:spPr>
          <a:xfrm>
            <a:off x="5010200" y="1341405"/>
            <a:ext cx="797146" cy="70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1" name="Straight Arrow Connector 150"/>
          <p:cNvCxnSpPr/>
          <p:nvPr/>
        </p:nvCxnSpPr>
        <p:spPr>
          <a:xfrm>
            <a:off x="4962751" y="2164124"/>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52" name="Picture 151"/>
          <p:cNvPicPr>
            <a:picLocks noChangeAspect="1"/>
          </p:cNvPicPr>
          <p:nvPr/>
        </p:nvPicPr>
        <p:blipFill>
          <a:blip r:embed="rId3"/>
          <a:stretch>
            <a:fillRect/>
          </a:stretch>
        </p:blipFill>
        <p:spPr>
          <a:xfrm>
            <a:off x="5864285" y="1286000"/>
            <a:ext cx="203320" cy="204429"/>
          </a:xfrm>
          <a:prstGeom prst="rect">
            <a:avLst/>
          </a:prstGeom>
        </p:spPr>
      </p:pic>
      <p:pic>
        <p:nvPicPr>
          <p:cNvPr id="153" name="Picture 152"/>
          <p:cNvPicPr>
            <a:picLocks noChangeAspect="1"/>
          </p:cNvPicPr>
          <p:nvPr/>
        </p:nvPicPr>
        <p:blipFill>
          <a:blip r:embed="rId4"/>
          <a:stretch>
            <a:fillRect/>
          </a:stretch>
        </p:blipFill>
        <p:spPr>
          <a:xfrm>
            <a:off x="8563514" y="4273745"/>
            <a:ext cx="198266" cy="203777"/>
          </a:xfrm>
          <a:prstGeom prst="rect">
            <a:avLst/>
          </a:prstGeom>
        </p:spPr>
      </p:pic>
      <p:cxnSp>
        <p:nvCxnSpPr>
          <p:cNvPr id="154" name="Straight Arrow Connector 153"/>
          <p:cNvCxnSpPr/>
          <p:nvPr/>
        </p:nvCxnSpPr>
        <p:spPr>
          <a:xfrm>
            <a:off x="6437185" y="6275271"/>
            <a:ext cx="47057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5" name="Straight Arrow Connector 154"/>
          <p:cNvCxnSpPr/>
          <p:nvPr/>
        </p:nvCxnSpPr>
        <p:spPr>
          <a:xfrm flipV="1">
            <a:off x="7274482" y="5866838"/>
            <a:ext cx="427043" cy="4084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6" name="Straight Arrow Connector 155"/>
          <p:cNvCxnSpPr/>
          <p:nvPr/>
        </p:nvCxnSpPr>
        <p:spPr>
          <a:xfrm>
            <a:off x="7274482" y="6275271"/>
            <a:ext cx="379593" cy="4084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7" name="Oval 156"/>
          <p:cNvSpPr/>
          <p:nvPr/>
        </p:nvSpPr>
        <p:spPr>
          <a:xfrm>
            <a:off x="7362975" y="5911253"/>
            <a:ext cx="170343" cy="9753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8" name="Oval 157"/>
          <p:cNvSpPr/>
          <p:nvPr/>
        </p:nvSpPr>
        <p:spPr>
          <a:xfrm>
            <a:off x="7360721" y="6571367"/>
            <a:ext cx="170343" cy="97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a:off x="7701524" y="5859767"/>
            <a:ext cx="79714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60" name="Straight Arrow Connector 159"/>
          <p:cNvCxnSpPr/>
          <p:nvPr/>
        </p:nvCxnSpPr>
        <p:spPr>
          <a:xfrm>
            <a:off x="7654075" y="6682485"/>
            <a:ext cx="797146"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sp>
        <p:nvSpPr>
          <p:cNvPr id="172" name="Rectangle 171"/>
          <p:cNvSpPr/>
          <p:nvPr/>
        </p:nvSpPr>
        <p:spPr>
          <a:xfrm>
            <a:off x="4492171" y="5764866"/>
            <a:ext cx="1690184" cy="487989"/>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Observed</a:t>
            </a:r>
          </a:p>
        </p:txBody>
      </p:sp>
      <p:sp>
        <p:nvSpPr>
          <p:cNvPr id="173" name="Rectangle 172"/>
          <p:cNvSpPr/>
          <p:nvPr/>
        </p:nvSpPr>
        <p:spPr>
          <a:xfrm>
            <a:off x="4490369" y="6271856"/>
            <a:ext cx="1690184" cy="51152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74" name="Picture 173"/>
          <p:cNvPicPr>
            <a:picLocks noChangeAspect="1"/>
          </p:cNvPicPr>
          <p:nvPr/>
        </p:nvPicPr>
        <p:blipFill>
          <a:blip r:embed="rId3"/>
          <a:stretch>
            <a:fillRect/>
          </a:stretch>
        </p:blipFill>
        <p:spPr>
          <a:xfrm>
            <a:off x="8573040" y="5791960"/>
            <a:ext cx="203320" cy="204429"/>
          </a:xfrm>
          <a:prstGeom prst="rect">
            <a:avLst/>
          </a:prstGeom>
        </p:spPr>
      </p:pic>
      <p:sp>
        <p:nvSpPr>
          <p:cNvPr id="177" name="Rectangle 176"/>
          <p:cNvSpPr/>
          <p:nvPr/>
        </p:nvSpPr>
        <p:spPr>
          <a:xfrm>
            <a:off x="4545199" y="1266801"/>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78" name="Rectangle 177"/>
          <p:cNvSpPr/>
          <p:nvPr/>
        </p:nvSpPr>
        <p:spPr>
          <a:xfrm>
            <a:off x="4543397" y="1773792"/>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sp>
        <p:nvSpPr>
          <p:cNvPr id="179" name="Rectangle 178"/>
          <p:cNvSpPr/>
          <p:nvPr/>
        </p:nvSpPr>
        <p:spPr>
          <a:xfrm>
            <a:off x="7249549" y="5777546"/>
            <a:ext cx="1690184" cy="487989"/>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80" name="Rectangle 179"/>
          <p:cNvSpPr/>
          <p:nvPr/>
        </p:nvSpPr>
        <p:spPr>
          <a:xfrm>
            <a:off x="7247748" y="6284537"/>
            <a:ext cx="1690184" cy="51152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Observed</a:t>
            </a:r>
          </a:p>
        </p:txBody>
      </p:sp>
      <p:pic>
        <p:nvPicPr>
          <p:cNvPr id="183" name="Picture 182"/>
          <p:cNvPicPr>
            <a:picLocks noChangeAspect="1"/>
          </p:cNvPicPr>
          <p:nvPr/>
        </p:nvPicPr>
        <p:blipFill>
          <a:blip r:embed="rId9"/>
          <a:stretch>
            <a:fillRect/>
          </a:stretch>
        </p:blipFill>
        <p:spPr>
          <a:xfrm>
            <a:off x="4187988" y="1576005"/>
            <a:ext cx="335529" cy="377186"/>
          </a:xfrm>
          <a:prstGeom prst="rect">
            <a:avLst/>
          </a:prstGeom>
        </p:spPr>
      </p:pic>
      <p:pic>
        <p:nvPicPr>
          <p:cNvPr id="184" name="Picture 183"/>
          <p:cNvPicPr>
            <a:picLocks noChangeAspect="1"/>
          </p:cNvPicPr>
          <p:nvPr/>
        </p:nvPicPr>
        <p:blipFill>
          <a:blip r:embed="rId6"/>
          <a:stretch>
            <a:fillRect/>
          </a:stretch>
        </p:blipFill>
        <p:spPr>
          <a:xfrm>
            <a:off x="4148698" y="6028085"/>
            <a:ext cx="260970" cy="505969"/>
          </a:xfrm>
          <a:prstGeom prst="rect">
            <a:avLst/>
          </a:prstGeom>
        </p:spPr>
      </p:pic>
      <p:pic>
        <p:nvPicPr>
          <p:cNvPr id="185" name="Picture 184"/>
          <p:cNvPicPr>
            <a:picLocks noChangeAspect="1"/>
          </p:cNvPicPr>
          <p:nvPr/>
        </p:nvPicPr>
        <p:blipFill>
          <a:blip r:embed="rId9"/>
          <a:stretch>
            <a:fillRect/>
          </a:stretch>
        </p:blipFill>
        <p:spPr>
          <a:xfrm>
            <a:off x="6880398" y="2691318"/>
            <a:ext cx="335529" cy="377186"/>
          </a:xfrm>
          <a:prstGeom prst="rect">
            <a:avLst/>
          </a:prstGeom>
        </p:spPr>
      </p:pic>
      <p:pic>
        <p:nvPicPr>
          <p:cNvPr id="186" name="Picture 185"/>
          <p:cNvPicPr>
            <a:picLocks noChangeAspect="1"/>
          </p:cNvPicPr>
          <p:nvPr/>
        </p:nvPicPr>
        <p:blipFill>
          <a:blip r:embed="rId10"/>
          <a:stretch>
            <a:fillRect/>
          </a:stretch>
        </p:blipFill>
        <p:spPr>
          <a:xfrm>
            <a:off x="6893326" y="3798326"/>
            <a:ext cx="300789" cy="412848"/>
          </a:xfrm>
          <a:prstGeom prst="rect">
            <a:avLst/>
          </a:prstGeom>
        </p:spPr>
      </p:pic>
      <p:pic>
        <p:nvPicPr>
          <p:cNvPr id="187" name="Picture 186"/>
          <p:cNvPicPr>
            <a:picLocks noChangeAspect="1"/>
          </p:cNvPicPr>
          <p:nvPr/>
        </p:nvPicPr>
        <p:blipFill>
          <a:blip r:embed="rId11"/>
          <a:stretch>
            <a:fillRect/>
          </a:stretch>
        </p:blipFill>
        <p:spPr>
          <a:xfrm>
            <a:off x="6941833" y="6034110"/>
            <a:ext cx="253151" cy="444421"/>
          </a:xfrm>
          <a:prstGeom prst="rect">
            <a:avLst/>
          </a:prstGeom>
        </p:spPr>
      </p:pic>
      <p:pic>
        <p:nvPicPr>
          <p:cNvPr id="188" name="Picture 187"/>
          <p:cNvPicPr>
            <a:picLocks noChangeAspect="1"/>
          </p:cNvPicPr>
          <p:nvPr/>
        </p:nvPicPr>
        <p:blipFill>
          <a:blip r:embed="rId3"/>
          <a:stretch>
            <a:fillRect/>
          </a:stretch>
        </p:blipFill>
        <p:spPr>
          <a:xfrm>
            <a:off x="5894039" y="2054131"/>
            <a:ext cx="203320" cy="204429"/>
          </a:xfrm>
          <a:prstGeom prst="rect">
            <a:avLst/>
          </a:prstGeom>
        </p:spPr>
      </p:pic>
      <p:pic>
        <p:nvPicPr>
          <p:cNvPr id="189" name="Picture 188"/>
          <p:cNvPicPr>
            <a:picLocks noChangeAspect="1"/>
          </p:cNvPicPr>
          <p:nvPr/>
        </p:nvPicPr>
        <p:blipFill>
          <a:blip r:embed="rId6"/>
          <a:stretch>
            <a:fillRect/>
          </a:stretch>
        </p:blipFill>
        <p:spPr>
          <a:xfrm>
            <a:off x="4138605" y="4967934"/>
            <a:ext cx="260970" cy="505969"/>
          </a:xfrm>
          <a:prstGeom prst="rect">
            <a:avLst/>
          </a:prstGeom>
        </p:spPr>
      </p:pic>
      <p:sp>
        <p:nvSpPr>
          <p:cNvPr id="9" name="Rectangle 8"/>
          <p:cNvSpPr/>
          <p:nvPr/>
        </p:nvSpPr>
        <p:spPr>
          <a:xfrm>
            <a:off x="381000" y="1191639"/>
            <a:ext cx="8686800" cy="225395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p:cNvSpPr txBox="1"/>
          <p:nvPr/>
        </p:nvSpPr>
        <p:spPr>
          <a:xfrm>
            <a:off x="373226" y="1466336"/>
            <a:ext cx="738664" cy="1570133"/>
          </a:xfrm>
          <a:prstGeom prst="rect">
            <a:avLst/>
          </a:prstGeom>
          <a:noFill/>
        </p:spPr>
        <p:txBody>
          <a:bodyPr vert="vert270" wrap="square" rtlCol="0">
            <a:spAutoFit/>
          </a:bodyPr>
          <a:lstStyle/>
          <a:p>
            <a:pPr algn="ctr"/>
            <a:r>
              <a:rPr lang="en-US" dirty="0"/>
              <a:t>Strata 1: </a:t>
            </a:r>
          </a:p>
          <a:p>
            <a:pPr algn="ctr"/>
            <a:r>
              <a:rPr lang="en-US" dirty="0"/>
              <a:t>Large</a:t>
            </a:r>
          </a:p>
        </p:txBody>
      </p:sp>
      <p:sp>
        <p:nvSpPr>
          <p:cNvPr id="131" name="Rectangle 130"/>
          <p:cNvSpPr/>
          <p:nvPr/>
        </p:nvSpPr>
        <p:spPr>
          <a:xfrm>
            <a:off x="381000" y="4572779"/>
            <a:ext cx="8686800" cy="225395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2" name="TextBox 131"/>
          <p:cNvSpPr txBox="1"/>
          <p:nvPr/>
        </p:nvSpPr>
        <p:spPr>
          <a:xfrm>
            <a:off x="373226" y="4847476"/>
            <a:ext cx="738664" cy="1570133"/>
          </a:xfrm>
          <a:prstGeom prst="rect">
            <a:avLst/>
          </a:prstGeom>
          <a:noFill/>
        </p:spPr>
        <p:txBody>
          <a:bodyPr vert="vert270" wrap="square" rtlCol="0">
            <a:spAutoFit/>
          </a:bodyPr>
          <a:lstStyle/>
          <a:p>
            <a:pPr algn="ctr"/>
            <a:r>
              <a:rPr lang="en-US" dirty="0"/>
              <a:t>Strata 3: </a:t>
            </a:r>
            <a:br>
              <a:rPr lang="en-US" dirty="0"/>
            </a:br>
            <a:r>
              <a:rPr lang="en-US" dirty="0"/>
              <a:t>Small</a:t>
            </a:r>
          </a:p>
        </p:txBody>
      </p:sp>
      <p:sp>
        <p:nvSpPr>
          <p:cNvPr id="133" name="TextBox 132"/>
          <p:cNvSpPr txBox="1"/>
          <p:nvPr/>
        </p:nvSpPr>
        <p:spPr>
          <a:xfrm>
            <a:off x="384800" y="3189206"/>
            <a:ext cx="738664" cy="1570133"/>
          </a:xfrm>
          <a:prstGeom prst="rect">
            <a:avLst/>
          </a:prstGeom>
          <a:noFill/>
        </p:spPr>
        <p:txBody>
          <a:bodyPr vert="vert270" wrap="square" rtlCol="0">
            <a:spAutoFit/>
          </a:bodyPr>
          <a:lstStyle/>
          <a:p>
            <a:pPr algn="ctr"/>
            <a:r>
              <a:rPr lang="en-US" dirty="0"/>
              <a:t>Strata 2: Medium</a:t>
            </a:r>
          </a:p>
        </p:txBody>
      </p:sp>
      <p:sp>
        <p:nvSpPr>
          <p:cNvPr id="134" name="Rectangle 133"/>
          <p:cNvSpPr/>
          <p:nvPr/>
        </p:nvSpPr>
        <p:spPr>
          <a:xfrm>
            <a:off x="381000" y="3440521"/>
            <a:ext cx="8686800" cy="11300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0" name="Rectangle 169"/>
          <p:cNvSpPr/>
          <p:nvPr/>
        </p:nvSpPr>
        <p:spPr>
          <a:xfrm>
            <a:off x="1192120" y="1754790"/>
            <a:ext cx="2332559" cy="1372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Oval 170"/>
          <p:cNvSpPr/>
          <p:nvPr/>
        </p:nvSpPr>
        <p:spPr>
          <a:xfrm>
            <a:off x="1515587" y="2260216"/>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5" name="Rectangle 174"/>
          <p:cNvSpPr/>
          <p:nvPr/>
        </p:nvSpPr>
        <p:spPr>
          <a:xfrm>
            <a:off x="1420720" y="2106034"/>
            <a:ext cx="1828733"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6" name="Oval 175"/>
          <p:cNvSpPr/>
          <p:nvPr/>
        </p:nvSpPr>
        <p:spPr>
          <a:xfrm>
            <a:off x="1515587" y="2677532"/>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1420720" y="2556318"/>
            <a:ext cx="1828733"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2" name="TextBox 181"/>
          <p:cNvSpPr txBox="1"/>
          <p:nvPr/>
        </p:nvSpPr>
        <p:spPr>
          <a:xfrm>
            <a:off x="1420720" y="1754790"/>
            <a:ext cx="1981200" cy="369332"/>
          </a:xfrm>
          <a:prstGeom prst="rect">
            <a:avLst/>
          </a:prstGeom>
          <a:noFill/>
        </p:spPr>
        <p:txBody>
          <a:bodyPr wrap="square" rtlCol="0">
            <a:spAutoFit/>
          </a:bodyPr>
          <a:lstStyle/>
          <a:p>
            <a:pPr algn="ctr"/>
            <a:r>
              <a:rPr lang="en-US" dirty="0"/>
              <a:t>Cohort summary</a:t>
            </a:r>
          </a:p>
        </p:txBody>
      </p:sp>
      <p:pic>
        <p:nvPicPr>
          <p:cNvPr id="190" name="Picture 189"/>
          <p:cNvPicPr>
            <a:picLocks noChangeAspect="1"/>
          </p:cNvPicPr>
          <p:nvPr/>
        </p:nvPicPr>
        <p:blipFill>
          <a:blip r:embed="rId7"/>
          <a:stretch>
            <a:fillRect/>
          </a:stretch>
        </p:blipFill>
        <p:spPr>
          <a:xfrm>
            <a:off x="2720063" y="2152966"/>
            <a:ext cx="284612" cy="326604"/>
          </a:xfrm>
          <a:prstGeom prst="rect">
            <a:avLst/>
          </a:prstGeom>
        </p:spPr>
      </p:pic>
      <p:pic>
        <p:nvPicPr>
          <p:cNvPr id="191" name="Picture 190"/>
          <p:cNvPicPr>
            <a:picLocks noChangeAspect="1"/>
          </p:cNvPicPr>
          <p:nvPr/>
        </p:nvPicPr>
        <p:blipFill>
          <a:blip r:embed="rId9"/>
          <a:stretch>
            <a:fillRect/>
          </a:stretch>
        </p:blipFill>
        <p:spPr>
          <a:xfrm>
            <a:off x="1881114" y="2596585"/>
            <a:ext cx="316969" cy="346685"/>
          </a:xfrm>
          <a:prstGeom prst="rect">
            <a:avLst/>
          </a:prstGeom>
        </p:spPr>
      </p:pic>
      <p:pic>
        <p:nvPicPr>
          <p:cNvPr id="192" name="Picture 191"/>
          <p:cNvPicPr>
            <a:picLocks noChangeAspect="1"/>
          </p:cNvPicPr>
          <p:nvPr/>
        </p:nvPicPr>
        <p:blipFill>
          <a:blip r:embed="rId9"/>
          <a:stretch>
            <a:fillRect/>
          </a:stretch>
        </p:blipFill>
        <p:spPr>
          <a:xfrm>
            <a:off x="2268198" y="2614875"/>
            <a:ext cx="316969" cy="346685"/>
          </a:xfrm>
          <a:prstGeom prst="rect">
            <a:avLst/>
          </a:prstGeom>
        </p:spPr>
      </p:pic>
      <p:pic>
        <p:nvPicPr>
          <p:cNvPr id="193" name="Picture 192"/>
          <p:cNvPicPr>
            <a:picLocks noChangeAspect="1"/>
          </p:cNvPicPr>
          <p:nvPr/>
        </p:nvPicPr>
        <p:blipFill>
          <a:blip r:embed="rId9"/>
          <a:stretch>
            <a:fillRect/>
          </a:stretch>
        </p:blipFill>
        <p:spPr>
          <a:xfrm>
            <a:off x="2687706" y="2603430"/>
            <a:ext cx="316969" cy="346685"/>
          </a:xfrm>
          <a:prstGeom prst="rect">
            <a:avLst/>
          </a:prstGeom>
        </p:spPr>
      </p:pic>
      <p:sp>
        <p:nvSpPr>
          <p:cNvPr id="195" name="Oval 194"/>
          <p:cNvSpPr/>
          <p:nvPr/>
        </p:nvSpPr>
        <p:spPr>
          <a:xfrm>
            <a:off x="1488449" y="3773947"/>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6" name="Rectangle 195"/>
          <p:cNvSpPr/>
          <p:nvPr/>
        </p:nvSpPr>
        <p:spPr>
          <a:xfrm>
            <a:off x="1393582" y="3619765"/>
            <a:ext cx="1828733"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7" name="Oval 196"/>
          <p:cNvSpPr/>
          <p:nvPr/>
        </p:nvSpPr>
        <p:spPr>
          <a:xfrm>
            <a:off x="1488449" y="4191263"/>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1393582" y="4070049"/>
            <a:ext cx="1828733"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0" name="Picture 199"/>
          <p:cNvPicPr>
            <a:picLocks noChangeAspect="1"/>
          </p:cNvPicPr>
          <p:nvPr/>
        </p:nvPicPr>
        <p:blipFill>
          <a:blip r:embed="rId5"/>
          <a:stretch>
            <a:fillRect/>
          </a:stretch>
        </p:blipFill>
        <p:spPr>
          <a:xfrm>
            <a:off x="2384182" y="3658144"/>
            <a:ext cx="253939" cy="362770"/>
          </a:xfrm>
          <a:prstGeom prst="rect">
            <a:avLst/>
          </a:prstGeom>
        </p:spPr>
      </p:pic>
      <p:pic>
        <p:nvPicPr>
          <p:cNvPr id="201" name="Picture 200"/>
          <p:cNvPicPr>
            <a:picLocks noChangeAspect="1"/>
          </p:cNvPicPr>
          <p:nvPr/>
        </p:nvPicPr>
        <p:blipFill>
          <a:blip r:embed="rId10"/>
          <a:stretch>
            <a:fillRect/>
          </a:stretch>
        </p:blipFill>
        <p:spPr>
          <a:xfrm>
            <a:off x="2365868" y="4115992"/>
            <a:ext cx="252585" cy="346685"/>
          </a:xfrm>
          <a:prstGeom prst="rect">
            <a:avLst/>
          </a:prstGeom>
        </p:spPr>
      </p:pic>
      <p:sp>
        <p:nvSpPr>
          <p:cNvPr id="202" name="Rectangle 201"/>
          <p:cNvSpPr/>
          <p:nvPr/>
        </p:nvSpPr>
        <p:spPr>
          <a:xfrm>
            <a:off x="1185413" y="5087492"/>
            <a:ext cx="2332559" cy="1372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3" name="Oval 202"/>
          <p:cNvSpPr/>
          <p:nvPr/>
        </p:nvSpPr>
        <p:spPr>
          <a:xfrm>
            <a:off x="1508880" y="5592918"/>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Rectangle 203"/>
          <p:cNvSpPr/>
          <p:nvPr/>
        </p:nvSpPr>
        <p:spPr>
          <a:xfrm>
            <a:off x="1414013" y="5438736"/>
            <a:ext cx="1828733"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5" name="Oval 204"/>
          <p:cNvSpPr/>
          <p:nvPr/>
        </p:nvSpPr>
        <p:spPr>
          <a:xfrm>
            <a:off x="1508880" y="6010234"/>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1414013" y="5889020"/>
            <a:ext cx="1828733"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7" name="TextBox 206"/>
          <p:cNvSpPr txBox="1"/>
          <p:nvPr/>
        </p:nvSpPr>
        <p:spPr>
          <a:xfrm>
            <a:off x="1414013" y="5087492"/>
            <a:ext cx="1981200" cy="369332"/>
          </a:xfrm>
          <a:prstGeom prst="rect">
            <a:avLst/>
          </a:prstGeom>
          <a:noFill/>
        </p:spPr>
        <p:txBody>
          <a:bodyPr wrap="square" rtlCol="0">
            <a:spAutoFit/>
          </a:bodyPr>
          <a:lstStyle/>
          <a:p>
            <a:pPr algn="ctr"/>
            <a:r>
              <a:rPr lang="en-US" dirty="0"/>
              <a:t>Cohort summary</a:t>
            </a:r>
          </a:p>
        </p:txBody>
      </p:sp>
      <p:pic>
        <p:nvPicPr>
          <p:cNvPr id="208" name="Picture 207"/>
          <p:cNvPicPr>
            <a:picLocks noChangeAspect="1"/>
          </p:cNvPicPr>
          <p:nvPr/>
        </p:nvPicPr>
        <p:blipFill>
          <a:blip r:embed="rId11"/>
          <a:stretch>
            <a:fillRect/>
          </a:stretch>
        </p:blipFill>
        <p:spPr>
          <a:xfrm>
            <a:off x="1999097" y="5922671"/>
            <a:ext cx="201617" cy="353950"/>
          </a:xfrm>
          <a:prstGeom prst="rect">
            <a:avLst/>
          </a:prstGeom>
        </p:spPr>
      </p:pic>
      <p:pic>
        <p:nvPicPr>
          <p:cNvPr id="209" name="Picture 208"/>
          <p:cNvPicPr>
            <a:picLocks noChangeAspect="1"/>
          </p:cNvPicPr>
          <p:nvPr/>
        </p:nvPicPr>
        <p:blipFill>
          <a:blip r:embed="rId6"/>
          <a:stretch>
            <a:fillRect/>
          </a:stretch>
        </p:blipFill>
        <p:spPr>
          <a:xfrm>
            <a:off x="2031336" y="5484064"/>
            <a:ext cx="194203" cy="366337"/>
          </a:xfrm>
          <a:prstGeom prst="rect">
            <a:avLst/>
          </a:prstGeom>
        </p:spPr>
      </p:pic>
      <p:pic>
        <p:nvPicPr>
          <p:cNvPr id="210" name="Picture 209"/>
          <p:cNvPicPr>
            <a:picLocks noChangeAspect="1"/>
          </p:cNvPicPr>
          <p:nvPr/>
        </p:nvPicPr>
        <p:blipFill>
          <a:blip r:embed="rId6"/>
          <a:stretch>
            <a:fillRect/>
          </a:stretch>
        </p:blipFill>
        <p:spPr>
          <a:xfrm>
            <a:off x="2349943" y="5471458"/>
            <a:ext cx="194203" cy="366337"/>
          </a:xfrm>
          <a:prstGeom prst="rect">
            <a:avLst/>
          </a:prstGeom>
        </p:spPr>
      </p:pic>
      <p:pic>
        <p:nvPicPr>
          <p:cNvPr id="211" name="Picture 210"/>
          <p:cNvPicPr>
            <a:picLocks noChangeAspect="1"/>
          </p:cNvPicPr>
          <p:nvPr/>
        </p:nvPicPr>
        <p:blipFill>
          <a:blip r:embed="rId6"/>
          <a:stretch>
            <a:fillRect/>
          </a:stretch>
        </p:blipFill>
        <p:spPr>
          <a:xfrm>
            <a:off x="2736482" y="5486998"/>
            <a:ext cx="194203" cy="366337"/>
          </a:xfrm>
          <a:prstGeom prst="rect">
            <a:avLst/>
          </a:prstGeom>
        </p:spPr>
      </p:pic>
    </p:spTree>
    <p:extLst>
      <p:ext uri="{BB962C8B-B14F-4D97-AF65-F5344CB8AC3E}">
        <p14:creationId xmlns:p14="http://schemas.microsoft.com/office/powerpoint/2010/main" val="96003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175" grpId="0" animBg="1"/>
      <p:bldP spid="176" grpId="0" animBg="1"/>
      <p:bldP spid="181" grpId="0" animBg="1"/>
      <p:bldP spid="182" grpId="0"/>
      <p:bldP spid="195" grpId="0" animBg="1"/>
      <p:bldP spid="196" grpId="0" animBg="1"/>
      <p:bldP spid="197" grpId="0" animBg="1"/>
      <p:bldP spid="198" grpId="0" animBg="1"/>
      <p:bldP spid="202" grpId="0" animBg="1"/>
      <p:bldP spid="203" grpId="0" animBg="1"/>
      <p:bldP spid="204" grpId="0" animBg="1"/>
      <p:bldP spid="205" grpId="0" animBg="1"/>
      <p:bldP spid="206" grpId="0" animBg="1"/>
      <p:bldP spid="20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9C132-FACD-4362-85C9-EFE5A1C03E7A}"/>
              </a:ext>
            </a:extLst>
          </p:cNvPr>
          <p:cNvSpPr>
            <a:spLocks noGrp="1"/>
          </p:cNvSpPr>
          <p:nvPr>
            <p:ph type="title"/>
          </p:nvPr>
        </p:nvSpPr>
        <p:spPr/>
        <p:txBody>
          <a:bodyPr>
            <a:normAutofit fontScale="90000"/>
          </a:bodyPr>
          <a:lstStyle/>
          <a:p>
            <a:r>
              <a:rPr lang="en-US" dirty="0"/>
              <a:t>A little exercise:  </a:t>
            </a:r>
            <a:br>
              <a:rPr lang="en-US" dirty="0"/>
            </a:br>
            <a:r>
              <a:rPr lang="en-US" dirty="0"/>
              <a:t>choose your own adventure!</a:t>
            </a:r>
          </a:p>
        </p:txBody>
      </p:sp>
    </p:spTree>
    <p:extLst>
      <p:ext uri="{BB962C8B-B14F-4D97-AF65-F5344CB8AC3E}">
        <p14:creationId xmlns:p14="http://schemas.microsoft.com/office/powerpoint/2010/main" val="396443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143000"/>
            <a:ext cx="9144000" cy="5714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Cohort restriction in comparative cohort analyses</a:t>
            </a:r>
          </a:p>
        </p:txBody>
      </p:sp>
      <p:sp>
        <p:nvSpPr>
          <p:cNvPr id="5" name="Oval 4"/>
          <p:cNvSpPr/>
          <p:nvPr/>
        </p:nvSpPr>
        <p:spPr>
          <a:xfrm>
            <a:off x="228600" y="1208314"/>
            <a:ext cx="5334000" cy="4800600"/>
          </a:xfrm>
          <a:prstGeom prst="ellipse">
            <a:avLst/>
          </a:prstGeom>
          <a:solidFill>
            <a:schemeClr val="accent3">
              <a:lumMod val="20000"/>
              <a:lumOff val="80000"/>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Initial target cohort T</a:t>
            </a:r>
          </a:p>
        </p:txBody>
      </p:sp>
      <p:sp>
        <p:nvSpPr>
          <p:cNvPr id="6" name="Oval 5"/>
          <p:cNvSpPr/>
          <p:nvPr/>
        </p:nvSpPr>
        <p:spPr>
          <a:xfrm>
            <a:off x="990600" y="2351314"/>
            <a:ext cx="3962400" cy="3581400"/>
          </a:xfrm>
          <a:prstGeom prst="ellipse">
            <a:avLst/>
          </a:prstGeom>
          <a:solidFill>
            <a:schemeClr val="accent3">
              <a:lumMod val="60000"/>
              <a:lumOff val="40000"/>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Qualifying </a:t>
            </a:r>
          </a:p>
          <a:p>
            <a:pPr algn="ctr"/>
            <a:r>
              <a:rPr lang="en-US" dirty="0">
                <a:solidFill>
                  <a:schemeClr val="tx1"/>
                </a:solidFill>
              </a:rPr>
              <a:t>target cohort</a:t>
            </a:r>
          </a:p>
        </p:txBody>
      </p:sp>
      <p:sp>
        <p:nvSpPr>
          <p:cNvPr id="7" name="Oval 6"/>
          <p:cNvSpPr/>
          <p:nvPr/>
        </p:nvSpPr>
        <p:spPr>
          <a:xfrm>
            <a:off x="1309914" y="3535136"/>
            <a:ext cx="2438400" cy="2171700"/>
          </a:xfrm>
          <a:prstGeom prst="ellipse">
            <a:avLst/>
          </a:prstGeom>
          <a:solidFill>
            <a:schemeClr val="accent3">
              <a:lumMod val="50000"/>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Analytic </a:t>
            </a:r>
          </a:p>
          <a:p>
            <a:pPr algn="ctr"/>
            <a:r>
              <a:rPr lang="en-US" dirty="0">
                <a:solidFill>
                  <a:schemeClr val="tx1"/>
                </a:solidFill>
              </a:rPr>
              <a:t>target </a:t>
            </a:r>
          </a:p>
          <a:p>
            <a:pPr algn="ctr"/>
            <a:r>
              <a:rPr lang="en-US" dirty="0">
                <a:solidFill>
                  <a:schemeClr val="tx1"/>
                </a:solidFill>
              </a:rPr>
              <a:t>Cohort (T’)</a:t>
            </a:r>
          </a:p>
        </p:txBody>
      </p:sp>
      <p:sp>
        <p:nvSpPr>
          <p:cNvPr id="12" name="Oval 11"/>
          <p:cNvSpPr/>
          <p:nvPr/>
        </p:nvSpPr>
        <p:spPr>
          <a:xfrm>
            <a:off x="3657600" y="1219200"/>
            <a:ext cx="5334000" cy="4800600"/>
          </a:xfrm>
          <a:prstGeom prst="ellipse">
            <a:avLst/>
          </a:prstGeom>
          <a:solidFill>
            <a:schemeClr val="accent4">
              <a:lumMod val="20000"/>
              <a:lumOff val="80000"/>
              <a:alpha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2"/>
                </a:solidFill>
              </a:rPr>
              <a:t>Initial comparator cohort C</a:t>
            </a:r>
          </a:p>
        </p:txBody>
      </p:sp>
      <p:sp>
        <p:nvSpPr>
          <p:cNvPr id="13" name="Oval 12"/>
          <p:cNvSpPr/>
          <p:nvPr/>
        </p:nvSpPr>
        <p:spPr>
          <a:xfrm>
            <a:off x="4419600" y="2362200"/>
            <a:ext cx="3962400" cy="3581400"/>
          </a:xfrm>
          <a:prstGeom prst="ellipse">
            <a:avLst/>
          </a:prstGeom>
          <a:solidFill>
            <a:schemeClr val="accent4">
              <a:lumMod val="60000"/>
              <a:lumOff val="40000"/>
              <a:alpha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2"/>
                </a:solidFill>
              </a:rPr>
              <a:t>Qualifying </a:t>
            </a:r>
          </a:p>
          <a:p>
            <a:pPr algn="ctr"/>
            <a:r>
              <a:rPr lang="en-US" dirty="0">
                <a:solidFill>
                  <a:schemeClr val="tx2"/>
                </a:solidFill>
              </a:rPr>
              <a:t>comparator cohort</a:t>
            </a:r>
          </a:p>
        </p:txBody>
      </p:sp>
      <p:sp>
        <p:nvSpPr>
          <p:cNvPr id="14" name="Oval 13"/>
          <p:cNvSpPr/>
          <p:nvPr/>
        </p:nvSpPr>
        <p:spPr>
          <a:xfrm>
            <a:off x="5410200" y="3586843"/>
            <a:ext cx="2438400" cy="2171700"/>
          </a:xfrm>
          <a:prstGeom prst="ellipse">
            <a:avLst/>
          </a:prstGeom>
          <a:solidFill>
            <a:schemeClr val="accent4">
              <a:lumMod val="50000"/>
              <a:alpha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Analytic comparator cohort (C’)</a:t>
            </a:r>
          </a:p>
        </p:txBody>
      </p:sp>
      <p:sp>
        <p:nvSpPr>
          <p:cNvPr id="3" name="Oval 2"/>
          <p:cNvSpPr/>
          <p:nvPr/>
        </p:nvSpPr>
        <p:spPr>
          <a:xfrm>
            <a:off x="1752600" y="5029200"/>
            <a:ext cx="5943600" cy="1752600"/>
          </a:xfrm>
          <a:prstGeom prst="ellipse">
            <a:avLst/>
          </a:prstGeom>
          <a:solidFill>
            <a:srgbClr val="FFFF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Outcome cohort</a:t>
            </a:r>
          </a:p>
        </p:txBody>
      </p:sp>
      <p:cxnSp>
        <p:nvCxnSpPr>
          <p:cNvPr id="8" name="Straight Arrow Connector 7"/>
          <p:cNvCxnSpPr/>
          <p:nvPr/>
        </p:nvCxnSpPr>
        <p:spPr>
          <a:xfrm flipV="1">
            <a:off x="1371600" y="5486400"/>
            <a:ext cx="1219200" cy="8673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45357" y="5624998"/>
            <a:ext cx="20574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Analytic outcome cohort: </a:t>
            </a:r>
            <a:br>
              <a:rPr lang="en-US" dirty="0"/>
            </a:br>
            <a:r>
              <a:rPr lang="en-US" dirty="0"/>
              <a:t>O in T’, C’ during time-at-risk</a:t>
            </a:r>
          </a:p>
        </p:txBody>
      </p:sp>
      <p:cxnSp>
        <p:nvCxnSpPr>
          <p:cNvPr id="15" name="Straight Arrow Connector 14"/>
          <p:cNvCxnSpPr>
            <a:stCxn id="9" idx="3"/>
          </p:cNvCxnSpPr>
          <p:nvPr/>
        </p:nvCxnSpPr>
        <p:spPr>
          <a:xfrm flipV="1">
            <a:off x="2102757" y="5407284"/>
            <a:ext cx="4131129" cy="8178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9009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animBg="1"/>
      <p:bldP spid="3"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choice of the outcome model defines your research question</a:t>
            </a:r>
          </a:p>
        </p:txBody>
      </p:sp>
      <p:graphicFrame>
        <p:nvGraphicFramePr>
          <p:cNvPr id="5" name="Table 4"/>
          <p:cNvGraphicFramePr>
            <a:graphicFrameLocks noGrp="1"/>
          </p:cNvGraphicFramePr>
          <p:nvPr>
            <p:extLst>
              <p:ext uri="{D42A27DB-BD31-4B8C-83A1-F6EECF244321}">
                <p14:modId xmlns:p14="http://schemas.microsoft.com/office/powerpoint/2010/main" val="899477143"/>
              </p:ext>
            </p:extLst>
          </p:nvPr>
        </p:nvGraphicFramePr>
        <p:xfrm>
          <a:off x="228600" y="1397000"/>
          <a:ext cx="8686800" cy="4859673"/>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2819400">
                  <a:extLst>
                    <a:ext uri="{9D8B030D-6E8A-4147-A177-3AD203B41FA5}">
                      <a16:colId xmlns:a16="http://schemas.microsoft.com/office/drawing/2014/main" val="20003"/>
                    </a:ext>
                  </a:extLst>
                </a:gridCol>
              </a:tblGrid>
              <a:tr h="508000">
                <a:tc>
                  <a:txBody>
                    <a:bodyPr/>
                    <a:lstStyle/>
                    <a:p>
                      <a:endParaRPr lang="en-US" sz="2000" dirty="0"/>
                    </a:p>
                  </a:txBody>
                  <a:tcPr/>
                </a:tc>
                <a:tc>
                  <a:txBody>
                    <a:bodyPr/>
                    <a:lstStyle/>
                    <a:p>
                      <a:r>
                        <a:rPr lang="en-US" sz="2000" b="1" dirty="0"/>
                        <a:t>Logistic regression</a:t>
                      </a:r>
                    </a:p>
                  </a:txBody>
                  <a:tcPr/>
                </a:tc>
                <a:tc>
                  <a:txBody>
                    <a:bodyPr/>
                    <a:lstStyle/>
                    <a:p>
                      <a:r>
                        <a:rPr lang="en-US" sz="2000" b="1" dirty="0"/>
                        <a:t>Poisson</a:t>
                      </a:r>
                      <a:r>
                        <a:rPr lang="en-US" sz="2000" b="1" baseline="0" dirty="0"/>
                        <a:t> regression</a:t>
                      </a:r>
                      <a:endParaRPr lang="en-US" sz="2000" b="1" dirty="0"/>
                    </a:p>
                  </a:txBody>
                  <a:tcPr/>
                </a:tc>
                <a:tc>
                  <a:txBody>
                    <a:bodyPr/>
                    <a:lstStyle/>
                    <a:p>
                      <a:r>
                        <a:rPr lang="en-US" sz="2000" b="1" dirty="0"/>
                        <a:t>Cox proportional hazards</a:t>
                      </a:r>
                    </a:p>
                  </a:txBody>
                  <a:tcPr/>
                </a:tc>
                <a:extLst>
                  <a:ext uri="{0D108BD9-81ED-4DB2-BD59-A6C34878D82A}">
                    <a16:rowId xmlns:a16="http://schemas.microsoft.com/office/drawing/2014/main" val="10000"/>
                  </a:ext>
                </a:extLst>
              </a:tr>
              <a:tr h="1536047">
                <a:tc>
                  <a:txBody>
                    <a:bodyPr/>
                    <a:lstStyle/>
                    <a:p>
                      <a:r>
                        <a:rPr lang="en-US" sz="2000" dirty="0"/>
                        <a:t>How the outcome cohort is used</a:t>
                      </a:r>
                    </a:p>
                  </a:txBody>
                  <a:tcPr/>
                </a:tc>
                <a:tc>
                  <a:txBody>
                    <a:bodyPr/>
                    <a:lstStyle/>
                    <a:p>
                      <a:r>
                        <a:rPr lang="en-US" sz="2000" dirty="0"/>
                        <a:t>Binary</a:t>
                      </a:r>
                      <a:r>
                        <a:rPr lang="en-US" sz="2000" baseline="0" dirty="0"/>
                        <a:t> classifier of presence/ absence of outcome during the fixed time-at-risk period</a:t>
                      </a:r>
                      <a:endParaRPr lang="en-US" sz="2000" dirty="0"/>
                    </a:p>
                  </a:txBody>
                  <a:tcPr/>
                </a:tc>
                <a:tc>
                  <a:txBody>
                    <a:bodyPr/>
                    <a:lstStyle/>
                    <a:p>
                      <a:r>
                        <a:rPr lang="en-US" sz="2000" dirty="0"/>
                        <a:t>Count the number of occurrences</a:t>
                      </a:r>
                      <a:r>
                        <a:rPr lang="en-US" sz="2000" baseline="0" dirty="0"/>
                        <a:t> of outcomes during time-at-risk</a:t>
                      </a:r>
                      <a:endParaRPr lang="en-US" sz="2000" dirty="0"/>
                    </a:p>
                  </a:txBody>
                  <a:tcPr/>
                </a:tc>
                <a:tc>
                  <a:txBody>
                    <a:bodyPr/>
                    <a:lstStyle/>
                    <a:p>
                      <a:r>
                        <a:rPr lang="en-US" sz="2000" dirty="0"/>
                        <a:t>Compute time-to-event</a:t>
                      </a:r>
                      <a:r>
                        <a:rPr lang="en-US" sz="2000" baseline="0" dirty="0"/>
                        <a:t> from time-at-risk start until earliest of first occurrence of outcome or time-at-risk end, and track the censoring event (outcome or no outcome)</a:t>
                      </a:r>
                      <a:endParaRPr lang="en-US" sz="2000" dirty="0"/>
                    </a:p>
                  </a:txBody>
                  <a:tcPr/>
                </a:tc>
                <a:extLst>
                  <a:ext uri="{0D108BD9-81ED-4DB2-BD59-A6C34878D82A}">
                    <a16:rowId xmlns:a16="http://schemas.microsoft.com/office/drawing/2014/main" val="10001"/>
                  </a:ext>
                </a:extLst>
              </a:tr>
              <a:tr h="6229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‘Risk’ metric</a:t>
                      </a:r>
                    </a:p>
                  </a:txBody>
                  <a:tcPr/>
                </a:tc>
                <a:tc>
                  <a:txBody>
                    <a:bodyPr/>
                    <a:lstStyle/>
                    <a:p>
                      <a:r>
                        <a:rPr lang="en-US" sz="2000" dirty="0"/>
                        <a:t>Odds</a:t>
                      </a:r>
                      <a:r>
                        <a:rPr lang="en-US" sz="2000" baseline="0" dirty="0"/>
                        <a:t> ratio</a:t>
                      </a:r>
                      <a:endParaRPr lang="en-US" sz="2000" dirty="0"/>
                    </a:p>
                  </a:txBody>
                  <a:tcPr/>
                </a:tc>
                <a:tc>
                  <a:txBody>
                    <a:bodyPr/>
                    <a:lstStyle/>
                    <a:p>
                      <a:r>
                        <a:rPr lang="en-US" sz="2000" dirty="0"/>
                        <a:t>Rate</a:t>
                      </a:r>
                      <a:r>
                        <a:rPr lang="en-US" sz="2000" baseline="0" dirty="0"/>
                        <a:t> ratio</a:t>
                      </a:r>
                      <a:endParaRPr lang="en-US" sz="2000" dirty="0"/>
                    </a:p>
                  </a:txBody>
                  <a:tcPr/>
                </a:tc>
                <a:tc>
                  <a:txBody>
                    <a:bodyPr/>
                    <a:lstStyle/>
                    <a:p>
                      <a:r>
                        <a:rPr lang="en-US" sz="2000" dirty="0"/>
                        <a:t>Hazard ratio</a:t>
                      </a:r>
                    </a:p>
                  </a:txBody>
                  <a:tcPr/>
                </a:tc>
                <a:extLst>
                  <a:ext uri="{0D108BD9-81ED-4DB2-BD59-A6C34878D82A}">
                    <a16:rowId xmlns:a16="http://schemas.microsoft.com/office/drawing/2014/main" val="10002"/>
                  </a:ext>
                </a:extLst>
              </a:tr>
              <a:tr h="622953">
                <a:tc>
                  <a:txBody>
                    <a:bodyPr/>
                    <a:lstStyle/>
                    <a:p>
                      <a:r>
                        <a:rPr lang="en-US" sz="2000" dirty="0"/>
                        <a:t>Key</a:t>
                      </a:r>
                      <a:r>
                        <a:rPr lang="en-US" sz="2000" baseline="0" dirty="0"/>
                        <a:t> model </a:t>
                      </a:r>
                      <a:r>
                        <a:rPr lang="en-US" sz="2000" dirty="0"/>
                        <a:t>assumptions</a:t>
                      </a:r>
                    </a:p>
                  </a:txBody>
                  <a:tcPr/>
                </a:tc>
                <a:tc>
                  <a:txBody>
                    <a:bodyPr/>
                    <a:lstStyle/>
                    <a:p>
                      <a:r>
                        <a:rPr lang="en-US" sz="2000" dirty="0"/>
                        <a:t>Constant</a:t>
                      </a:r>
                      <a:r>
                        <a:rPr lang="en-US" sz="2000" baseline="0" dirty="0"/>
                        <a:t> probability in fixed window</a:t>
                      </a:r>
                      <a:endParaRPr lang="en-US" sz="2000" dirty="0"/>
                    </a:p>
                  </a:txBody>
                  <a:tcPr/>
                </a:tc>
                <a:tc>
                  <a:txBody>
                    <a:bodyPr/>
                    <a:lstStyle/>
                    <a:p>
                      <a:r>
                        <a:rPr lang="en-US" sz="2000" dirty="0"/>
                        <a:t>Outcomes</a:t>
                      </a:r>
                      <a:r>
                        <a:rPr lang="en-US" sz="2000" baseline="0" dirty="0"/>
                        <a:t> follow Poisson distribution with constant risk</a:t>
                      </a:r>
                      <a:endParaRPr lang="en-US" sz="2000" dirty="0"/>
                    </a:p>
                  </a:txBody>
                  <a:tcPr/>
                </a:tc>
                <a:tc>
                  <a:txBody>
                    <a:bodyPr/>
                    <a:lstStyle/>
                    <a:p>
                      <a:r>
                        <a:rPr lang="en-US" sz="2000" dirty="0"/>
                        <a:t>Proportionality</a:t>
                      </a:r>
                      <a:r>
                        <a:rPr lang="en-US" sz="2000" baseline="0" dirty="0"/>
                        <a:t> – constant relative hazard</a:t>
                      </a:r>
                      <a:endParaRPr lang="en-US" sz="20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93270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When designing or reviewing a study, ask yourself:</a:t>
            </a:r>
          </a:p>
        </p:txBody>
      </p:sp>
      <p:graphicFrame>
        <p:nvGraphicFramePr>
          <p:cNvPr id="4" name="Table 3"/>
          <p:cNvGraphicFramePr>
            <a:graphicFrameLocks noGrp="1"/>
          </p:cNvGraphicFramePr>
          <p:nvPr>
            <p:extLst/>
          </p:nvPr>
        </p:nvGraphicFramePr>
        <p:xfrm>
          <a:off x="228600" y="1371600"/>
          <a:ext cx="8610600" cy="4089402"/>
        </p:xfrm>
        <a:graphic>
          <a:graphicData uri="http://schemas.openxmlformats.org/drawingml/2006/table">
            <a:tbl>
              <a:tblPr firstRow="1" bandRow="1">
                <a:tableStyleId>{5C22544A-7EE6-4342-B048-85BDC9FD1C3A}</a:tableStyleId>
              </a:tblPr>
              <a:tblGrid>
                <a:gridCol w="3268839">
                  <a:extLst>
                    <a:ext uri="{9D8B030D-6E8A-4147-A177-3AD203B41FA5}">
                      <a16:colId xmlns:a16="http://schemas.microsoft.com/office/drawing/2014/main" val="20000"/>
                    </a:ext>
                  </a:extLst>
                </a:gridCol>
                <a:gridCol w="5341761">
                  <a:extLst>
                    <a:ext uri="{9D8B030D-6E8A-4147-A177-3AD203B41FA5}">
                      <a16:colId xmlns:a16="http://schemas.microsoft.com/office/drawing/2014/main" val="20001"/>
                    </a:ext>
                  </a:extLst>
                </a:gridCol>
              </a:tblGrid>
              <a:tr h="68156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68156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681567">
                <a:tc>
                  <a:txBody>
                    <a:bodyPr/>
                    <a:lstStyle/>
                    <a:p>
                      <a:r>
                        <a:rPr lang="en-US" sz="2400" dirty="0"/>
                        <a:t>Comparator cohort</a:t>
                      </a:r>
                      <a:r>
                        <a:rPr lang="en-US" sz="2400" baseline="0" dirty="0"/>
                        <a:t> (C)</a:t>
                      </a:r>
                      <a:endParaRPr lang="en-US" sz="2400" dirty="0"/>
                    </a:p>
                  </a:txBody>
                  <a:tcPr/>
                </a:tc>
                <a:tc>
                  <a:txBody>
                    <a:bodyPr/>
                    <a:lstStyle/>
                    <a:p>
                      <a:endParaRPr lang="en-US" sz="2400" dirty="0"/>
                    </a:p>
                  </a:txBody>
                  <a:tcPr/>
                </a:tc>
                <a:extLst>
                  <a:ext uri="{0D108BD9-81ED-4DB2-BD59-A6C34878D82A}">
                    <a16:rowId xmlns:a16="http://schemas.microsoft.com/office/drawing/2014/main" val="10002"/>
                  </a:ext>
                </a:extLst>
              </a:tr>
              <a:tr h="68156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3"/>
                  </a:ext>
                </a:extLst>
              </a:tr>
              <a:tr h="68156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4"/>
                  </a:ext>
                </a:extLst>
              </a:tr>
              <a:tr h="681567">
                <a:tc>
                  <a:txBody>
                    <a:bodyPr/>
                    <a:lstStyle/>
                    <a:p>
                      <a:r>
                        <a:rPr lang="en-US" sz="2400" dirty="0"/>
                        <a:t>Model specification</a:t>
                      </a:r>
                    </a:p>
                  </a:txBody>
                  <a:tcPr/>
                </a:tc>
                <a:tc>
                  <a:txBody>
                    <a:bodyPr/>
                    <a:lstStyle/>
                    <a:p>
                      <a:endParaRPr lang="en-US" sz="2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0969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CB64-3306-49BC-8AF2-F94B1FB74249}"/>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E350A6A5-8A02-479B-951C-D602AEE3D7F4}"/>
              </a:ext>
            </a:extLst>
          </p:cNvPr>
          <p:cNvSpPr>
            <a:spLocks noGrp="1"/>
          </p:cNvSpPr>
          <p:nvPr>
            <p:ph idx="1"/>
          </p:nvPr>
        </p:nvSpPr>
        <p:spPr/>
        <p:txBody>
          <a:bodyPr/>
          <a:lstStyle/>
          <a:p>
            <a:r>
              <a:rPr lang="en-US" dirty="0"/>
              <a:t>Define your own problem</a:t>
            </a:r>
          </a:p>
        </p:txBody>
      </p:sp>
    </p:spTree>
    <p:extLst>
      <p:ext uri="{BB962C8B-B14F-4D97-AF65-F5344CB8AC3E}">
        <p14:creationId xmlns:p14="http://schemas.microsoft.com/office/powerpoint/2010/main" val="373634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F173-BA92-4EFF-A99D-FF608375D0D9}"/>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51E293B1-93B3-4A79-9F42-1DD3FA2365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30383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7B12C-C709-464B-80DD-442E34E2DA87}"/>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8568965D-EAFE-4C6A-9F4E-C1FE863F8274}"/>
              </a:ext>
            </a:extLst>
          </p:cNvPr>
          <p:cNvSpPr>
            <a:spLocks noGrp="1"/>
          </p:cNvSpPr>
          <p:nvPr>
            <p:ph idx="1"/>
          </p:nvPr>
        </p:nvSpPr>
        <p:spPr/>
        <p:txBody>
          <a:bodyPr/>
          <a:lstStyle/>
          <a:p>
            <a:r>
              <a:rPr lang="en-US" dirty="0"/>
              <a:t>Apply the framework to a published paper</a:t>
            </a:r>
          </a:p>
        </p:txBody>
      </p:sp>
    </p:spTree>
    <p:extLst>
      <p:ext uri="{BB962C8B-B14F-4D97-AF65-F5344CB8AC3E}">
        <p14:creationId xmlns:p14="http://schemas.microsoft.com/office/powerpoint/2010/main" val="1936349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399575"/>
            <a:ext cx="6096000" cy="1755775"/>
          </a:xfrm>
        </p:spPr>
        <p:txBody>
          <a:bodyPr>
            <a:normAutofit/>
          </a:bodyPr>
          <a:lstStyle/>
          <a:p>
            <a:r>
              <a:rPr lang="en-US" dirty="0"/>
              <a:t>Observational study design</a:t>
            </a:r>
            <a:br>
              <a:rPr lang="en-US" dirty="0"/>
            </a:br>
            <a:r>
              <a:rPr lang="en-US" dirty="0"/>
              <a:t>Part #2</a:t>
            </a:r>
          </a:p>
        </p:txBody>
      </p:sp>
      <p:sp>
        <p:nvSpPr>
          <p:cNvPr id="3" name="Subtitle 2"/>
          <p:cNvSpPr>
            <a:spLocks noGrp="1"/>
          </p:cNvSpPr>
          <p:nvPr>
            <p:ph type="subTitle" idx="1"/>
          </p:nvPr>
        </p:nvSpPr>
        <p:spPr>
          <a:xfrm>
            <a:off x="2362200" y="4572000"/>
            <a:ext cx="6629400" cy="1752600"/>
          </a:xfrm>
        </p:spPr>
        <p:txBody>
          <a:bodyPr>
            <a:normAutofit/>
          </a:bodyPr>
          <a:lstStyle/>
          <a:p>
            <a:r>
              <a:rPr lang="en-US" dirty="0"/>
              <a:t>Patrick Ryan, PhD</a:t>
            </a:r>
          </a:p>
          <a:p>
            <a:r>
              <a:rPr lang="en-US" dirty="0"/>
              <a:t>Columbia University</a:t>
            </a:r>
          </a:p>
          <a:p>
            <a:r>
              <a:rPr lang="en-US" dirty="0"/>
              <a:t>Janssen Research and Development</a:t>
            </a:r>
          </a:p>
        </p:txBody>
      </p:sp>
    </p:spTree>
    <p:extLst>
      <p:ext uri="{BB962C8B-B14F-4D97-AF65-F5344CB8AC3E}">
        <p14:creationId xmlns:p14="http://schemas.microsoft.com/office/powerpoint/2010/main" val="310335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an observational study like you would a randomized trial</a:t>
            </a:r>
          </a:p>
        </p:txBody>
      </p:sp>
      <p:pic>
        <p:nvPicPr>
          <p:cNvPr id="4" name="Picture 3"/>
          <p:cNvPicPr>
            <a:picLocks noChangeAspect="1"/>
          </p:cNvPicPr>
          <p:nvPr/>
        </p:nvPicPr>
        <p:blipFill>
          <a:blip r:embed="rId2"/>
          <a:stretch>
            <a:fillRect/>
          </a:stretch>
        </p:blipFill>
        <p:spPr>
          <a:xfrm>
            <a:off x="838200" y="1143000"/>
            <a:ext cx="7174134" cy="5419725"/>
          </a:xfrm>
          <a:prstGeom prst="rect">
            <a:avLst/>
          </a:prstGeom>
        </p:spPr>
      </p:pic>
      <p:sp>
        <p:nvSpPr>
          <p:cNvPr id="6" name="TextBox 5"/>
          <p:cNvSpPr txBox="1"/>
          <p:nvPr/>
        </p:nvSpPr>
        <p:spPr>
          <a:xfrm>
            <a:off x="2438400" y="4406801"/>
            <a:ext cx="3581400"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Protocol components to emulate:</a:t>
            </a:r>
          </a:p>
          <a:p>
            <a:pPr marL="285750" indent="-285750">
              <a:buFont typeface="Arial" panose="020B0604020202020204" pitchFamily="34" charset="0"/>
              <a:buChar char="•"/>
            </a:pPr>
            <a:r>
              <a:rPr lang="en-US" dirty="0"/>
              <a:t>Eligibility criteria</a:t>
            </a:r>
          </a:p>
          <a:p>
            <a:pPr marL="285750" indent="-285750">
              <a:buFont typeface="Arial" panose="020B0604020202020204" pitchFamily="34" charset="0"/>
              <a:buChar char="•"/>
            </a:pPr>
            <a:r>
              <a:rPr lang="en-US" dirty="0"/>
              <a:t>Treatment strategies</a:t>
            </a:r>
          </a:p>
          <a:p>
            <a:pPr marL="285750" indent="-285750">
              <a:buFont typeface="Arial" panose="020B0604020202020204" pitchFamily="34" charset="0"/>
              <a:buChar char="•"/>
            </a:pPr>
            <a:r>
              <a:rPr lang="en-US" dirty="0"/>
              <a:t>Assignment procedures</a:t>
            </a:r>
          </a:p>
          <a:p>
            <a:pPr marL="285750" indent="-285750">
              <a:buFont typeface="Arial" panose="020B0604020202020204" pitchFamily="34" charset="0"/>
              <a:buChar char="•"/>
            </a:pPr>
            <a:r>
              <a:rPr lang="en-US" dirty="0"/>
              <a:t>Follow-up period</a:t>
            </a:r>
          </a:p>
          <a:p>
            <a:pPr marL="285750" indent="-285750">
              <a:buFont typeface="Arial" panose="020B0604020202020204" pitchFamily="34" charset="0"/>
              <a:buChar char="•"/>
            </a:pPr>
            <a:r>
              <a:rPr lang="en-US" dirty="0"/>
              <a:t>Outcome</a:t>
            </a:r>
          </a:p>
          <a:p>
            <a:pPr marL="285750" indent="-285750">
              <a:buFont typeface="Arial" panose="020B0604020202020204" pitchFamily="34" charset="0"/>
              <a:buChar char="•"/>
            </a:pPr>
            <a:r>
              <a:rPr lang="en-US" dirty="0"/>
              <a:t>Causal contrasts of interest</a:t>
            </a:r>
          </a:p>
          <a:p>
            <a:pPr marL="285750" indent="-285750">
              <a:buFont typeface="Arial" panose="020B0604020202020204" pitchFamily="34" charset="0"/>
              <a:buChar char="•"/>
            </a:pPr>
            <a:r>
              <a:rPr lang="en-US" dirty="0"/>
              <a:t>Analysis plan</a:t>
            </a:r>
          </a:p>
        </p:txBody>
      </p:sp>
    </p:spTree>
    <p:extLst>
      <p:ext uri="{BB962C8B-B14F-4D97-AF65-F5344CB8AC3E}">
        <p14:creationId xmlns:p14="http://schemas.microsoft.com/office/powerpoint/2010/main" val="44771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Bias = expected value of the error distribution</a:t>
                </a:r>
                <a:br>
                  <a:rPr lang="en-US" dirty="0"/>
                </a:br>
                <a:br>
                  <a:rPr lang="en-US" dirty="0"/>
                </a:br>
                <a:r>
                  <a:rPr lang="en-US" dirty="0"/>
                  <a:t>	 </a:t>
                </a:r>
                <a14:m>
                  <m:oMath xmlns:m="http://schemas.openxmlformats.org/officeDocument/2006/math">
                    <m:r>
                      <m:rPr>
                        <m:sty m:val="p"/>
                      </m:rPr>
                      <a:rPr lang="en-US" b="0" i="0" smtClean="0">
                        <a:latin typeface="Cambria Math" panose="02040503050406030204" pitchFamily="18" charset="0"/>
                      </a:rPr>
                      <m:t>BIAS</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r>
                      <a:rPr lang="en-US" i="1">
                        <a:latin typeface="Cambria Math" panose="02040503050406030204" pitchFamily="18" charset="0"/>
                        <a:ea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oMath>
                </a14:m>
                <a:br>
                  <a:rPr lang="en-US" dirty="0">
                    <a:ea typeface="Cambria Math" panose="02040503050406030204" pitchFamily="18" charset="0"/>
                  </a:rPr>
                </a:br>
                <a:br>
                  <a:rPr lang="en-US" dirty="0">
                    <a:ea typeface="Cambria Math" panose="02040503050406030204" pitchFamily="18" charset="0"/>
                  </a:rPr>
                </a:br>
                <a:r>
                  <a:rPr lang="en-US" dirty="0">
                    <a:ea typeface="Cambria Math" panose="02040503050406030204" pitchFamily="18" charset="0"/>
                  </a:rPr>
                  <a:t>		where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ea typeface="Cambria Math" panose="02040503050406030204" pitchFamily="18" charset="0"/>
                  </a:rPr>
                  <a:t> = true value,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oMath>
                </a14:m>
                <a:r>
                  <a:rPr lang="en-US" dirty="0">
                    <a:ea typeface="Cambria Math" panose="02040503050406030204" pitchFamily="18" charset="0"/>
                  </a:rPr>
                  <a:t> = estimate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endParaRPr lang="en-US" dirty="0"/>
              </a:p>
              <a:p>
                <a:r>
                  <a:rPr lang="en-US" dirty="0"/>
                  <a:t>Mean squared error = metric to evaluate the quality of an estimator, accounting for both random and systematic error</a:t>
                </a:r>
              </a:p>
              <a:p>
                <a:pPr marL="0" indent="0">
                  <a:buNone/>
                </a:pPr>
                <a:br>
                  <a:rPr lang="en-US" sz="3000" dirty="0"/>
                </a:br>
                <a:r>
                  <a:rPr lang="en-US" sz="3000" dirty="0"/>
                  <a:t>	 </a:t>
                </a:r>
                <a14:m>
                  <m:oMath xmlns:m="http://schemas.openxmlformats.org/officeDocument/2006/math">
                    <m:r>
                      <m:rPr>
                        <m:sty m:val="p"/>
                      </m:rPr>
                      <a:rPr lang="en-US" sz="3000" b="0" i="0" smtClean="0">
                        <a:latin typeface="Cambria Math" panose="02040503050406030204" pitchFamily="18" charset="0"/>
                      </a:rPr>
                      <m:t>MSE</m:t>
                    </m:r>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𝜃</m:t>
                        </m:r>
                      </m:e>
                    </m:acc>
                    <m:r>
                      <a:rPr lang="en-US" sz="3000" i="1">
                        <a:latin typeface="Cambria Math" panose="02040503050406030204" pitchFamily="18" charset="0"/>
                        <a:ea typeface="Cambria Math" panose="02040503050406030204" pitchFamily="18" charset="0"/>
                      </a:rPr>
                      <m:t>] </m:t>
                    </m:r>
                  </m:oMath>
                </a14:m>
                <a:r>
                  <a:rPr lang="en-US" sz="3000" dirty="0"/>
                  <a:t>= </a:t>
                </a:r>
                <a14:m>
                  <m:oMath xmlns:m="http://schemas.openxmlformats.org/officeDocument/2006/math">
                    <m:r>
                      <a:rPr lang="en-US" sz="3000" i="1">
                        <a:latin typeface="Cambria Math" panose="02040503050406030204" pitchFamily="18" charset="0"/>
                      </a:rPr>
                      <m:t>𝐸</m:t>
                    </m:r>
                    <m:r>
                      <a:rPr lang="en-US" sz="3000" i="1">
                        <a:latin typeface="Cambria Math" panose="02040503050406030204" pitchFamily="18" charset="0"/>
                      </a:rPr>
                      <m:t>[</m:t>
                    </m:r>
                    <m:sSup>
                      <m:sSupPr>
                        <m:ctrlPr>
                          <a:rPr lang="en-US" sz="3000" b="0" i="1" smtClean="0">
                            <a:latin typeface="Cambria Math" panose="02040503050406030204" pitchFamily="18" charset="0"/>
                            <a:ea typeface="Cambria Math" panose="02040503050406030204" pitchFamily="18" charset="0"/>
                          </a:rPr>
                        </m:ctrlPr>
                      </m:sSupPr>
                      <m:e>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𝜃</m:t>
                            </m:r>
                          </m:e>
                        </m:acc>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𝜃</m:t>
                        </m:r>
                        <m:r>
                          <a:rPr lang="en-US" sz="3000" i="1">
                            <a:latin typeface="Cambria Math" panose="02040503050406030204" pitchFamily="18" charset="0"/>
                            <a:ea typeface="Cambria Math" panose="02040503050406030204" pitchFamily="18" charset="0"/>
                          </a:rPr>
                          <m:t>)</m:t>
                        </m:r>
                      </m:e>
                      <m:sup>
                        <m:r>
                          <a:rPr lang="en-US" sz="3000" b="0" i="1" smtClean="0">
                            <a:latin typeface="Cambria Math" panose="02040503050406030204" pitchFamily="18" charset="0"/>
                            <a:ea typeface="Cambria Math" panose="02040503050406030204" pitchFamily="18" charset="0"/>
                          </a:rPr>
                          <m:t>2</m:t>
                        </m:r>
                      </m:sup>
                    </m:sSup>
                    <m:r>
                      <a:rPr lang="en-US" sz="3000" i="1">
                        <a:latin typeface="Cambria Math" panose="02040503050406030204" pitchFamily="18" charset="0"/>
                        <a:ea typeface="Cambria Math" panose="02040503050406030204" pitchFamily="18" charset="0"/>
                      </a:rPr>
                      <m:t>]</m:t>
                    </m:r>
                  </m:oMath>
                </a14:m>
                <a:r>
                  <a:rPr lang="en-US" sz="3000" dirty="0"/>
                  <a:t> = </a:t>
                </a:r>
                <a14:m>
                  <m:oMath xmlns:m="http://schemas.openxmlformats.org/officeDocument/2006/math">
                    <m:sSup>
                      <m:sSupPr>
                        <m:ctrlPr>
                          <a:rPr lang="en-US" sz="3000" i="1" smtClean="0">
                            <a:latin typeface="Cambria Math" panose="02040503050406030204" pitchFamily="18" charset="0"/>
                          </a:rPr>
                        </m:ctrlPr>
                      </m:sSupPr>
                      <m:e>
                        <m:r>
                          <a:rPr lang="en-US" sz="3000" b="0" i="0" smtClean="0">
                            <a:latin typeface="Cambria Math" panose="02040503050406030204" pitchFamily="18" charset="0"/>
                          </a:rPr>
                          <m:t>(</m:t>
                        </m:r>
                        <m:r>
                          <m:rPr>
                            <m:sty m:val="p"/>
                          </m:rPr>
                          <a:rPr lang="en-US" sz="3000">
                            <a:latin typeface="Cambria Math" panose="02040503050406030204" pitchFamily="18" charset="0"/>
                          </a:rPr>
                          <m:t>BIAS</m:t>
                        </m:r>
                        <m:d>
                          <m:dPr>
                            <m:begChr m:val="["/>
                            <m:endChr m:val="]"/>
                            <m:ctrlPr>
                              <a:rPr lang="en-US" sz="3000" i="1">
                                <a:latin typeface="Cambria Math" panose="02040503050406030204" pitchFamily="18" charset="0"/>
                              </a:rPr>
                            </m:ctrlPr>
                          </m:dPr>
                          <m:e>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𝜃</m:t>
                                </m:r>
                              </m:e>
                            </m:acc>
                          </m:e>
                        </m:d>
                        <m:r>
                          <a:rPr lang="en-US" sz="3000" b="0" i="1" smtClean="0">
                            <a:latin typeface="Cambria Math" panose="02040503050406030204" pitchFamily="18" charset="0"/>
                            <a:ea typeface="Cambria Math" panose="02040503050406030204" pitchFamily="18" charset="0"/>
                          </a:rPr>
                          <m:t>)</m:t>
                        </m:r>
                      </m:e>
                      <m:sup>
                        <m:r>
                          <a:rPr lang="en-US" sz="3000" b="0" i="1" smtClean="0">
                            <a:latin typeface="Cambria Math" panose="02040503050406030204" pitchFamily="18" charset="0"/>
                          </a:rPr>
                          <m:t>2</m:t>
                        </m:r>
                      </m:sup>
                    </m:sSup>
                  </m:oMath>
                </a14:m>
                <a:r>
                  <a:rPr lang="en-US" sz="3000" dirty="0"/>
                  <a:t>+ </a:t>
                </a:r>
                <a14:m>
                  <m:oMath xmlns:m="http://schemas.openxmlformats.org/officeDocument/2006/math">
                    <m:r>
                      <a:rPr lang="en-US" sz="3000" b="0" i="1" smtClean="0">
                        <a:latin typeface="Cambria Math" panose="02040503050406030204" pitchFamily="18" charset="0"/>
                      </a:rPr>
                      <m:t>𝑉𝑎𝑟</m:t>
                    </m:r>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𝜃</m:t>
                        </m:r>
                      </m:e>
                    </m:acc>
                    <m:r>
                      <a:rPr lang="en-US" sz="3000" i="1">
                        <a:latin typeface="Cambria Math" panose="02040503050406030204" pitchFamily="18" charset="0"/>
                        <a:ea typeface="Cambria Math" panose="02040503050406030204" pitchFamily="18" charset="0"/>
                      </a:rPr>
                      <m:t>] </m:t>
                    </m:r>
                  </m:oMath>
                </a14:m>
                <a:endParaRPr lang="en-US"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1" t="-323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endParaRPr lang="en-US" dirty="0"/>
          </a:p>
        </p:txBody>
      </p:sp>
      <p:sp>
        <p:nvSpPr>
          <p:cNvPr id="5" name="TextBox 4"/>
          <p:cNvSpPr txBox="1"/>
          <p:nvPr/>
        </p:nvSpPr>
        <p:spPr>
          <a:xfrm>
            <a:off x="844378" y="5791200"/>
            <a:ext cx="7455243" cy="95410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800" dirty="0"/>
              <a:t>As studies increase in sample size, random error converges to 0 but systematic error still persists!</a:t>
            </a:r>
          </a:p>
        </p:txBody>
      </p:sp>
    </p:spTree>
    <p:extLst>
      <p:ext uri="{BB962C8B-B14F-4D97-AF65-F5344CB8AC3E}">
        <p14:creationId xmlns:p14="http://schemas.microsoft.com/office/powerpoint/2010/main" val="3863741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systematic error</a:t>
            </a:r>
          </a:p>
        </p:txBody>
      </p:sp>
      <p:sp>
        <p:nvSpPr>
          <p:cNvPr id="3" name="Content Placeholder 2"/>
          <p:cNvSpPr>
            <a:spLocks noGrp="1"/>
          </p:cNvSpPr>
          <p:nvPr>
            <p:ph idx="1"/>
          </p:nvPr>
        </p:nvSpPr>
        <p:spPr/>
        <p:txBody>
          <a:bodyPr/>
          <a:lstStyle/>
          <a:p>
            <a:r>
              <a:rPr lang="en-US" dirty="0"/>
              <a:t>Confounding</a:t>
            </a:r>
          </a:p>
          <a:p>
            <a:r>
              <a:rPr lang="en-US" dirty="0"/>
              <a:t>Misclassification (Measurement error)</a:t>
            </a:r>
          </a:p>
          <a:p>
            <a:r>
              <a:rPr lang="en-US" dirty="0"/>
              <a:t>Selection bias (generalizability)</a:t>
            </a:r>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2933422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pop culture mash-up to explain counterfactual reasoning…</a:t>
            </a:r>
          </a:p>
        </p:txBody>
      </p:sp>
      <p:pic>
        <p:nvPicPr>
          <p:cNvPr id="12" name="Picture 11"/>
          <p:cNvPicPr>
            <a:picLocks noChangeAspect="1"/>
          </p:cNvPicPr>
          <p:nvPr/>
        </p:nvPicPr>
        <p:blipFill>
          <a:blip r:embed="rId3"/>
          <a:stretch>
            <a:fillRect/>
          </a:stretch>
        </p:blipFill>
        <p:spPr>
          <a:xfrm>
            <a:off x="3871866" y="1592796"/>
            <a:ext cx="3427540" cy="1368843"/>
          </a:xfrm>
          <a:prstGeom prst="rect">
            <a:avLst/>
          </a:prstGeom>
        </p:spPr>
      </p:pic>
      <p:pic>
        <p:nvPicPr>
          <p:cNvPr id="13" name="Picture 12"/>
          <p:cNvPicPr>
            <a:picLocks noChangeAspect="1"/>
          </p:cNvPicPr>
          <p:nvPr/>
        </p:nvPicPr>
        <p:blipFill>
          <a:blip r:embed="rId4"/>
          <a:stretch>
            <a:fillRect/>
          </a:stretch>
        </p:blipFill>
        <p:spPr>
          <a:xfrm>
            <a:off x="1752977" y="3098485"/>
            <a:ext cx="3143635" cy="1363293"/>
          </a:xfrm>
          <a:prstGeom prst="rect">
            <a:avLst/>
          </a:prstGeom>
        </p:spPr>
      </p:pic>
      <p:pic>
        <p:nvPicPr>
          <p:cNvPr id="14" name="Picture 13"/>
          <p:cNvPicPr>
            <a:picLocks noChangeAspect="1"/>
          </p:cNvPicPr>
          <p:nvPr/>
        </p:nvPicPr>
        <p:blipFill>
          <a:blip r:embed="rId5"/>
          <a:stretch>
            <a:fillRect/>
          </a:stretch>
        </p:blipFill>
        <p:spPr>
          <a:xfrm>
            <a:off x="3886200" y="4583008"/>
            <a:ext cx="3422350" cy="1409555"/>
          </a:xfrm>
          <a:prstGeom prst="rect">
            <a:avLst/>
          </a:prstGeom>
        </p:spPr>
      </p:pic>
      <p:pic>
        <p:nvPicPr>
          <p:cNvPr id="15" name="Picture 14"/>
          <p:cNvPicPr>
            <a:picLocks noChangeAspect="1"/>
          </p:cNvPicPr>
          <p:nvPr/>
        </p:nvPicPr>
        <p:blipFill>
          <a:blip r:embed="rId6"/>
          <a:stretch>
            <a:fillRect/>
          </a:stretch>
        </p:blipFill>
        <p:spPr>
          <a:xfrm>
            <a:off x="5319530" y="3136632"/>
            <a:ext cx="3824470" cy="1340659"/>
          </a:xfrm>
          <a:prstGeom prst="rect">
            <a:avLst/>
          </a:prstGeom>
        </p:spPr>
      </p:pic>
      <p:pic>
        <p:nvPicPr>
          <p:cNvPr id="16" name="Picture 15"/>
          <p:cNvPicPr>
            <a:picLocks noChangeAspect="1"/>
          </p:cNvPicPr>
          <p:nvPr/>
        </p:nvPicPr>
        <p:blipFill>
          <a:blip r:embed="rId7"/>
          <a:stretch>
            <a:fillRect/>
          </a:stretch>
        </p:blipFill>
        <p:spPr>
          <a:xfrm>
            <a:off x="28640" y="2712081"/>
            <a:ext cx="1610046" cy="2136100"/>
          </a:xfrm>
          <a:prstGeom prst="rect">
            <a:avLst/>
          </a:prstGeom>
        </p:spPr>
      </p:pic>
    </p:spTree>
    <p:extLst>
      <p:ext uri="{BB962C8B-B14F-4D97-AF65-F5344CB8AC3E}">
        <p14:creationId xmlns:p14="http://schemas.microsoft.com/office/powerpoint/2010/main" val="4093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163" y="0"/>
            <a:ext cx="8321675" cy="803275"/>
          </a:xfrm>
        </p:spPr>
        <p:txBody>
          <a:bodyPr/>
          <a:lstStyle/>
          <a:p>
            <a:r>
              <a:rPr lang="en-US" dirty="0"/>
              <a:t>Confounding</a:t>
            </a:r>
          </a:p>
        </p:txBody>
      </p:sp>
      <p:sp>
        <p:nvSpPr>
          <p:cNvPr id="4" name="Slide Number Placeholder 3"/>
          <p:cNvSpPr>
            <a:spLocks noGrp="1"/>
          </p:cNvSpPr>
          <p:nvPr>
            <p:ph type="sldNum" sz="quarter" idx="10"/>
          </p:nvPr>
        </p:nvSpPr>
        <p:spPr/>
        <p:txBody>
          <a:bodyPr/>
          <a:lstStyle/>
          <a:p>
            <a:pPr>
              <a:defRPr/>
            </a:pPr>
            <a:endParaRPr lang="en-US" dirty="0"/>
          </a:p>
        </p:txBody>
      </p:sp>
      <p:sp>
        <p:nvSpPr>
          <p:cNvPr id="5" name="TextBox 4"/>
          <p:cNvSpPr txBox="1"/>
          <p:nvPr/>
        </p:nvSpPr>
        <p:spPr>
          <a:xfrm>
            <a:off x="2743200" y="2438402"/>
            <a:ext cx="477794" cy="461665"/>
          </a:xfrm>
          <a:prstGeom prst="rect">
            <a:avLst/>
          </a:prstGeom>
          <a:noFill/>
        </p:spPr>
        <p:txBody>
          <a:bodyPr wrap="square" rtlCol="0">
            <a:spAutoFit/>
          </a:bodyPr>
          <a:lstStyle/>
          <a:p>
            <a:r>
              <a:rPr lang="en-US" dirty="0"/>
              <a:t>A</a:t>
            </a:r>
          </a:p>
        </p:txBody>
      </p:sp>
      <p:sp>
        <p:nvSpPr>
          <p:cNvPr id="6" name="TextBox 5"/>
          <p:cNvSpPr txBox="1"/>
          <p:nvPr/>
        </p:nvSpPr>
        <p:spPr>
          <a:xfrm>
            <a:off x="5951838" y="2438401"/>
            <a:ext cx="477794" cy="461665"/>
          </a:xfrm>
          <a:prstGeom prst="rect">
            <a:avLst/>
          </a:prstGeom>
          <a:noFill/>
        </p:spPr>
        <p:txBody>
          <a:bodyPr wrap="square" rtlCol="0">
            <a:spAutoFit/>
          </a:bodyPr>
          <a:lstStyle/>
          <a:p>
            <a:r>
              <a:rPr lang="en-US" dirty="0"/>
              <a:t>Y</a:t>
            </a:r>
          </a:p>
        </p:txBody>
      </p:sp>
      <p:cxnSp>
        <p:nvCxnSpPr>
          <p:cNvPr id="8" name="Straight Arrow Connector 7"/>
          <p:cNvCxnSpPr>
            <a:stCxn id="5" idx="3"/>
            <a:endCxn id="6" idx="1"/>
          </p:cNvCxnSpPr>
          <p:nvPr/>
        </p:nvCxnSpPr>
        <p:spPr bwMode="auto">
          <a:xfrm flipV="1">
            <a:off x="3220994" y="2669234"/>
            <a:ext cx="273084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p:cNvSpPr txBox="1"/>
          <p:nvPr/>
        </p:nvSpPr>
        <p:spPr>
          <a:xfrm>
            <a:off x="3669957" y="2438400"/>
            <a:ext cx="1680519" cy="461665"/>
          </a:xfrm>
          <a:prstGeom prst="rect">
            <a:avLst/>
          </a:prstGeom>
          <a:noFill/>
        </p:spPr>
        <p:txBody>
          <a:bodyPr wrap="square" rtlCol="0">
            <a:spAutoFit/>
          </a:bodyPr>
          <a:lstStyle/>
          <a:p>
            <a:pPr algn="ctr"/>
            <a:r>
              <a:rPr lang="en-US" sz="1200" dirty="0">
                <a:solidFill>
                  <a:srgbClr val="92D050"/>
                </a:solidFill>
              </a:rPr>
              <a:t>Effect of interest</a:t>
            </a:r>
          </a:p>
          <a:p>
            <a:pPr algn="ctr"/>
            <a:r>
              <a:rPr lang="en-US" sz="1200" dirty="0">
                <a:solidFill>
                  <a:srgbClr val="92D050"/>
                </a:solidFill>
              </a:rPr>
              <a:t>RR=???</a:t>
            </a:r>
          </a:p>
        </p:txBody>
      </p:sp>
      <p:sp>
        <p:nvSpPr>
          <p:cNvPr id="11" name="TextBox 10"/>
          <p:cNvSpPr txBox="1"/>
          <p:nvPr/>
        </p:nvSpPr>
        <p:spPr>
          <a:xfrm>
            <a:off x="6787978" y="4488943"/>
            <a:ext cx="2356022" cy="523220"/>
          </a:xfrm>
          <a:prstGeom prst="rect">
            <a:avLst/>
          </a:prstGeom>
          <a:noFill/>
        </p:spPr>
        <p:txBody>
          <a:bodyPr wrap="square" rtlCol="0">
            <a:spAutoFit/>
          </a:bodyPr>
          <a:lstStyle/>
          <a:p>
            <a:r>
              <a:rPr lang="en-US" sz="1400" dirty="0"/>
              <a:t>A=exposure</a:t>
            </a:r>
          </a:p>
          <a:p>
            <a:r>
              <a:rPr lang="en-US" sz="1400" dirty="0"/>
              <a:t>Y=outcome</a:t>
            </a:r>
          </a:p>
        </p:txBody>
      </p:sp>
      <p:sp>
        <p:nvSpPr>
          <p:cNvPr id="12" name="TextBox 11"/>
          <p:cNvSpPr txBox="1"/>
          <p:nvPr/>
        </p:nvSpPr>
        <p:spPr>
          <a:xfrm>
            <a:off x="4271319" y="1516211"/>
            <a:ext cx="477794" cy="461665"/>
          </a:xfrm>
          <a:prstGeom prst="rect">
            <a:avLst/>
          </a:prstGeom>
          <a:noFill/>
        </p:spPr>
        <p:txBody>
          <a:bodyPr wrap="square" rtlCol="0">
            <a:spAutoFit/>
          </a:bodyPr>
          <a:lstStyle/>
          <a:p>
            <a:r>
              <a:rPr lang="en-US" dirty="0"/>
              <a:t>C</a:t>
            </a:r>
          </a:p>
        </p:txBody>
      </p:sp>
      <p:cxnSp>
        <p:nvCxnSpPr>
          <p:cNvPr id="14" name="Straight Arrow Connector 13"/>
          <p:cNvCxnSpPr>
            <a:stCxn id="12" idx="1"/>
            <a:endCxn id="5" idx="0"/>
          </p:cNvCxnSpPr>
          <p:nvPr/>
        </p:nvCxnSpPr>
        <p:spPr bwMode="auto">
          <a:xfrm flipH="1">
            <a:off x="2982097" y="1747044"/>
            <a:ext cx="1289222" cy="691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12" idx="3"/>
            <a:endCxn id="6" idx="0"/>
          </p:cNvCxnSpPr>
          <p:nvPr/>
        </p:nvCxnSpPr>
        <p:spPr bwMode="auto">
          <a:xfrm>
            <a:off x="4749113" y="1747044"/>
            <a:ext cx="1441622" cy="6913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TextBox 16"/>
          <p:cNvSpPr txBox="1"/>
          <p:nvPr/>
        </p:nvSpPr>
        <p:spPr>
          <a:xfrm>
            <a:off x="6787977" y="4962619"/>
            <a:ext cx="2356022" cy="523220"/>
          </a:xfrm>
          <a:prstGeom prst="rect">
            <a:avLst/>
          </a:prstGeom>
          <a:noFill/>
        </p:spPr>
        <p:txBody>
          <a:bodyPr wrap="square" rtlCol="0">
            <a:spAutoFit/>
          </a:bodyPr>
          <a:lstStyle/>
          <a:p>
            <a:r>
              <a:rPr lang="en-US" sz="1400" dirty="0"/>
              <a:t>C = observed and modeled confounder </a:t>
            </a:r>
          </a:p>
        </p:txBody>
      </p:sp>
      <p:sp>
        <p:nvSpPr>
          <p:cNvPr id="18" name="TextBox 17"/>
          <p:cNvSpPr txBox="1"/>
          <p:nvPr/>
        </p:nvSpPr>
        <p:spPr>
          <a:xfrm>
            <a:off x="4271319" y="3360589"/>
            <a:ext cx="477794" cy="461665"/>
          </a:xfrm>
          <a:prstGeom prst="rect">
            <a:avLst/>
          </a:prstGeom>
          <a:noFill/>
        </p:spPr>
        <p:txBody>
          <a:bodyPr wrap="square" rtlCol="0">
            <a:spAutoFit/>
          </a:bodyPr>
          <a:lstStyle/>
          <a:p>
            <a:r>
              <a:rPr lang="en-US" dirty="0"/>
              <a:t>U</a:t>
            </a:r>
          </a:p>
        </p:txBody>
      </p:sp>
      <p:cxnSp>
        <p:nvCxnSpPr>
          <p:cNvPr id="20" name="Straight Arrow Connector 19"/>
          <p:cNvCxnSpPr>
            <a:stCxn id="18" idx="1"/>
            <a:endCxn id="5" idx="2"/>
          </p:cNvCxnSpPr>
          <p:nvPr/>
        </p:nvCxnSpPr>
        <p:spPr bwMode="auto">
          <a:xfrm flipH="1" flipV="1">
            <a:off x="2982097" y="2900067"/>
            <a:ext cx="1289222" cy="6913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a:stCxn id="18" idx="3"/>
            <a:endCxn id="6" idx="2"/>
          </p:cNvCxnSpPr>
          <p:nvPr/>
        </p:nvCxnSpPr>
        <p:spPr bwMode="auto">
          <a:xfrm flipV="1">
            <a:off x="4749113" y="2900066"/>
            <a:ext cx="1441622" cy="6913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 name="TextBox 22"/>
          <p:cNvSpPr txBox="1"/>
          <p:nvPr/>
        </p:nvSpPr>
        <p:spPr>
          <a:xfrm>
            <a:off x="6787978" y="5436295"/>
            <a:ext cx="2356022" cy="523220"/>
          </a:xfrm>
          <a:prstGeom prst="rect">
            <a:avLst/>
          </a:prstGeom>
          <a:noFill/>
        </p:spPr>
        <p:txBody>
          <a:bodyPr wrap="square" rtlCol="0">
            <a:spAutoFit/>
          </a:bodyPr>
          <a:lstStyle/>
          <a:p>
            <a:r>
              <a:rPr lang="en-US" sz="1400" dirty="0"/>
              <a:t>U = unobserved or </a:t>
            </a:r>
            <a:r>
              <a:rPr lang="en-US" sz="1400" dirty="0" err="1"/>
              <a:t>mismodeled</a:t>
            </a:r>
            <a:r>
              <a:rPr lang="en-US" sz="1400" dirty="0"/>
              <a:t> confounder </a:t>
            </a:r>
          </a:p>
        </p:txBody>
      </p:sp>
      <p:sp>
        <p:nvSpPr>
          <p:cNvPr id="24" name="TextBox 23"/>
          <p:cNvSpPr txBox="1"/>
          <p:nvPr/>
        </p:nvSpPr>
        <p:spPr>
          <a:xfrm>
            <a:off x="308918" y="4143633"/>
            <a:ext cx="5161006" cy="1815882"/>
          </a:xfrm>
          <a:prstGeom prst="rect">
            <a:avLst/>
          </a:prstGeom>
          <a:noFill/>
        </p:spPr>
        <p:txBody>
          <a:bodyPr wrap="square" rtlCol="0">
            <a:spAutoFit/>
          </a:bodyPr>
          <a:lstStyle/>
          <a:p>
            <a:r>
              <a:rPr lang="en-US" sz="1600" dirty="0"/>
              <a:t>Challenge:</a:t>
            </a:r>
          </a:p>
          <a:p>
            <a:r>
              <a:rPr lang="en-US" sz="1600" dirty="0"/>
              <a:t>Producing an ‘</a:t>
            </a:r>
            <a:r>
              <a:rPr lang="en-US" sz="1600" dirty="0" err="1"/>
              <a:t>unconfounded</a:t>
            </a:r>
            <a:r>
              <a:rPr lang="en-US" sz="1600" dirty="0"/>
              <a:t>’ estimate relies on (empirically untestable) assumption that </a:t>
            </a:r>
            <a:br>
              <a:rPr lang="en-US" sz="1600" dirty="0"/>
            </a:br>
            <a:r>
              <a:rPr lang="en-US" sz="1600" dirty="0"/>
              <a:t>1) all confounders were observable, and properly modeled in the design or analysis, and </a:t>
            </a:r>
          </a:p>
          <a:p>
            <a:r>
              <a:rPr lang="en-US" sz="1600" dirty="0"/>
              <a:t>2) no unobserved factors are associated with both exposure and outcome</a:t>
            </a:r>
          </a:p>
        </p:txBody>
      </p:sp>
    </p:spTree>
    <p:extLst>
      <p:ext uri="{BB962C8B-B14F-4D97-AF65-F5344CB8AC3E}">
        <p14:creationId xmlns:p14="http://schemas.microsoft.com/office/powerpoint/2010/main" val="184947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5AC5-8B7A-475C-B683-5BF128B5830C}"/>
              </a:ext>
            </a:extLst>
          </p:cNvPr>
          <p:cNvSpPr>
            <a:spLocks noGrp="1"/>
          </p:cNvSpPr>
          <p:nvPr>
            <p:ph type="title"/>
          </p:nvPr>
        </p:nvSpPr>
        <p:spPr/>
        <p:txBody>
          <a:bodyPr/>
          <a:lstStyle/>
          <a:p>
            <a:r>
              <a:rPr lang="en-US" dirty="0"/>
              <a:t>How do you assess confounding?</a:t>
            </a:r>
          </a:p>
        </p:txBody>
      </p:sp>
      <p:sp>
        <p:nvSpPr>
          <p:cNvPr id="3" name="Content Placeholder 2">
            <a:extLst>
              <a:ext uri="{FF2B5EF4-FFF2-40B4-BE49-F238E27FC236}">
                <a16:creationId xmlns:a16="http://schemas.microsoft.com/office/drawing/2014/main" id="{2E251A62-EBF3-4E97-8BBF-46A9B8B1595F}"/>
              </a:ext>
            </a:extLst>
          </p:cNvPr>
          <p:cNvSpPr>
            <a:spLocks noGrp="1"/>
          </p:cNvSpPr>
          <p:nvPr>
            <p:ph idx="1"/>
          </p:nvPr>
        </p:nvSpPr>
        <p:spPr/>
        <p:txBody>
          <a:bodyPr/>
          <a:lstStyle/>
          <a:p>
            <a:r>
              <a:rPr lang="en-US" dirty="0"/>
              <a:t>PS distribution</a:t>
            </a:r>
          </a:p>
          <a:p>
            <a:r>
              <a:rPr lang="en-US" dirty="0"/>
              <a:t>Covariate balance</a:t>
            </a:r>
          </a:p>
          <a:p>
            <a:endParaRPr lang="en-US" dirty="0"/>
          </a:p>
        </p:txBody>
      </p:sp>
    </p:spTree>
    <p:extLst>
      <p:ext uri="{BB962C8B-B14F-4D97-AF65-F5344CB8AC3E}">
        <p14:creationId xmlns:p14="http://schemas.microsoft.com/office/powerpoint/2010/main" val="1997640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16787"/>
            <a:ext cx="7631026" cy="803275"/>
          </a:xfrm>
        </p:spPr>
        <p:txBody>
          <a:bodyPr>
            <a:normAutofit fontScale="90000"/>
          </a:bodyPr>
          <a:lstStyle/>
          <a:p>
            <a:r>
              <a:rPr lang="en-US" dirty="0"/>
              <a:t>Misclassification </a:t>
            </a:r>
            <a:br>
              <a:rPr lang="en-US" dirty="0"/>
            </a:br>
            <a:r>
              <a:rPr lang="en-US" dirty="0"/>
              <a:t>(measurement error)</a:t>
            </a:r>
          </a:p>
        </p:txBody>
      </p:sp>
      <p:sp>
        <p:nvSpPr>
          <p:cNvPr id="4" name="Slide Number Placeholder 3"/>
          <p:cNvSpPr>
            <a:spLocks noGrp="1"/>
          </p:cNvSpPr>
          <p:nvPr>
            <p:ph type="sldNum" sz="quarter" idx="10"/>
          </p:nvPr>
        </p:nvSpPr>
        <p:spPr/>
        <p:txBody>
          <a:bodyPr/>
          <a:lstStyle/>
          <a:p>
            <a:pPr>
              <a:defRPr/>
            </a:pPr>
            <a:endParaRPr lang="en-US" dirty="0"/>
          </a:p>
        </p:txBody>
      </p:sp>
      <p:sp>
        <p:nvSpPr>
          <p:cNvPr id="5" name="TextBox 4"/>
          <p:cNvSpPr txBox="1"/>
          <p:nvPr/>
        </p:nvSpPr>
        <p:spPr>
          <a:xfrm>
            <a:off x="2693773" y="1955570"/>
            <a:ext cx="477794" cy="461665"/>
          </a:xfrm>
          <a:prstGeom prst="rect">
            <a:avLst/>
          </a:prstGeom>
          <a:noFill/>
        </p:spPr>
        <p:txBody>
          <a:bodyPr wrap="square" rtlCol="0">
            <a:spAutoFit/>
          </a:bodyPr>
          <a:lstStyle/>
          <a:p>
            <a:r>
              <a:rPr lang="en-US" dirty="0"/>
              <a:t>A</a:t>
            </a:r>
          </a:p>
        </p:txBody>
      </p:sp>
      <p:sp>
        <p:nvSpPr>
          <p:cNvPr id="6" name="TextBox 5"/>
          <p:cNvSpPr txBox="1"/>
          <p:nvPr/>
        </p:nvSpPr>
        <p:spPr>
          <a:xfrm>
            <a:off x="5902411" y="1955569"/>
            <a:ext cx="477794" cy="461665"/>
          </a:xfrm>
          <a:prstGeom prst="rect">
            <a:avLst/>
          </a:prstGeom>
          <a:noFill/>
        </p:spPr>
        <p:txBody>
          <a:bodyPr wrap="square" rtlCol="0">
            <a:spAutoFit/>
          </a:bodyPr>
          <a:lstStyle/>
          <a:p>
            <a:r>
              <a:rPr lang="en-US" dirty="0"/>
              <a:t>Y</a:t>
            </a:r>
          </a:p>
        </p:txBody>
      </p:sp>
      <p:cxnSp>
        <p:nvCxnSpPr>
          <p:cNvPr id="8" name="Straight Arrow Connector 7"/>
          <p:cNvCxnSpPr>
            <a:stCxn id="5" idx="3"/>
            <a:endCxn id="6" idx="1"/>
          </p:cNvCxnSpPr>
          <p:nvPr/>
        </p:nvCxnSpPr>
        <p:spPr bwMode="auto">
          <a:xfrm flipV="1">
            <a:off x="3171567" y="2186402"/>
            <a:ext cx="273084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p:cNvSpPr txBox="1"/>
          <p:nvPr/>
        </p:nvSpPr>
        <p:spPr>
          <a:xfrm>
            <a:off x="3620530" y="1955568"/>
            <a:ext cx="1680519" cy="461665"/>
          </a:xfrm>
          <a:prstGeom prst="rect">
            <a:avLst/>
          </a:prstGeom>
          <a:noFill/>
        </p:spPr>
        <p:txBody>
          <a:bodyPr wrap="square" rtlCol="0">
            <a:spAutoFit/>
          </a:bodyPr>
          <a:lstStyle/>
          <a:p>
            <a:pPr algn="ctr"/>
            <a:r>
              <a:rPr lang="en-US" sz="1200" dirty="0">
                <a:solidFill>
                  <a:srgbClr val="92D050"/>
                </a:solidFill>
              </a:rPr>
              <a:t>Effect of interest</a:t>
            </a:r>
          </a:p>
          <a:p>
            <a:pPr algn="ctr"/>
            <a:r>
              <a:rPr lang="en-US" sz="1200" dirty="0">
                <a:solidFill>
                  <a:srgbClr val="92D050"/>
                </a:solidFill>
              </a:rPr>
              <a:t>RR=???</a:t>
            </a:r>
          </a:p>
        </p:txBody>
      </p:sp>
      <p:sp>
        <p:nvSpPr>
          <p:cNvPr id="12" name="TextBox 11"/>
          <p:cNvSpPr txBox="1"/>
          <p:nvPr/>
        </p:nvSpPr>
        <p:spPr>
          <a:xfrm>
            <a:off x="4221892" y="1033379"/>
            <a:ext cx="477794" cy="461665"/>
          </a:xfrm>
          <a:prstGeom prst="rect">
            <a:avLst/>
          </a:prstGeom>
          <a:noFill/>
        </p:spPr>
        <p:txBody>
          <a:bodyPr wrap="square" rtlCol="0">
            <a:spAutoFit/>
          </a:bodyPr>
          <a:lstStyle/>
          <a:p>
            <a:r>
              <a:rPr lang="en-US" dirty="0"/>
              <a:t>C</a:t>
            </a:r>
          </a:p>
        </p:txBody>
      </p:sp>
      <p:cxnSp>
        <p:nvCxnSpPr>
          <p:cNvPr id="14" name="Straight Arrow Connector 13"/>
          <p:cNvCxnSpPr>
            <a:stCxn id="12" idx="1"/>
            <a:endCxn id="5" idx="0"/>
          </p:cNvCxnSpPr>
          <p:nvPr/>
        </p:nvCxnSpPr>
        <p:spPr bwMode="auto">
          <a:xfrm flipH="1">
            <a:off x="2932670" y="1264212"/>
            <a:ext cx="1289222" cy="691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12" idx="3"/>
            <a:endCxn id="6" idx="0"/>
          </p:cNvCxnSpPr>
          <p:nvPr/>
        </p:nvCxnSpPr>
        <p:spPr bwMode="auto">
          <a:xfrm>
            <a:off x="4699686" y="1264212"/>
            <a:ext cx="1441622" cy="6913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p:cNvSpPr txBox="1"/>
          <p:nvPr/>
        </p:nvSpPr>
        <p:spPr>
          <a:xfrm>
            <a:off x="4221892" y="2877757"/>
            <a:ext cx="477794" cy="461665"/>
          </a:xfrm>
          <a:prstGeom prst="rect">
            <a:avLst/>
          </a:prstGeom>
          <a:noFill/>
        </p:spPr>
        <p:txBody>
          <a:bodyPr wrap="square" rtlCol="0">
            <a:spAutoFit/>
          </a:bodyPr>
          <a:lstStyle/>
          <a:p>
            <a:r>
              <a:rPr lang="en-US" dirty="0"/>
              <a:t>U</a:t>
            </a:r>
          </a:p>
        </p:txBody>
      </p:sp>
      <p:cxnSp>
        <p:nvCxnSpPr>
          <p:cNvPr id="20" name="Straight Arrow Connector 19"/>
          <p:cNvCxnSpPr>
            <a:stCxn id="18" idx="1"/>
            <a:endCxn id="5" idx="2"/>
          </p:cNvCxnSpPr>
          <p:nvPr/>
        </p:nvCxnSpPr>
        <p:spPr bwMode="auto">
          <a:xfrm flipH="1" flipV="1">
            <a:off x="2932670" y="2417235"/>
            <a:ext cx="1289222" cy="6913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a:stCxn id="18" idx="3"/>
            <a:endCxn id="6" idx="2"/>
          </p:cNvCxnSpPr>
          <p:nvPr/>
        </p:nvCxnSpPr>
        <p:spPr bwMode="auto">
          <a:xfrm flipV="1">
            <a:off x="4699686" y="2417234"/>
            <a:ext cx="1441622" cy="6913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p:cNvSpPr txBox="1"/>
          <p:nvPr/>
        </p:nvSpPr>
        <p:spPr>
          <a:xfrm>
            <a:off x="308918" y="4508718"/>
            <a:ext cx="5161006" cy="1815882"/>
          </a:xfrm>
          <a:prstGeom prst="rect">
            <a:avLst/>
          </a:prstGeom>
          <a:noFill/>
        </p:spPr>
        <p:txBody>
          <a:bodyPr wrap="square" rtlCol="0">
            <a:spAutoFit/>
          </a:bodyPr>
          <a:lstStyle/>
          <a:p>
            <a:r>
              <a:rPr lang="en-US" sz="1600" dirty="0"/>
              <a:t>Challenge:</a:t>
            </a:r>
          </a:p>
          <a:p>
            <a:r>
              <a:rPr lang="en-US" sz="1600" dirty="0"/>
              <a:t>All observations are imperfect proxies for true patient status.  Misclassification error can exist for all exposures, outcomes and covariates, but is generally unknown or not properly estimated (via sensitivity and specificity), and is rarely formally integrated into effect estimation. </a:t>
            </a:r>
          </a:p>
        </p:txBody>
      </p:sp>
      <p:sp>
        <p:nvSpPr>
          <p:cNvPr id="19" name="TextBox 18"/>
          <p:cNvSpPr txBox="1"/>
          <p:nvPr/>
        </p:nvSpPr>
        <p:spPr>
          <a:xfrm>
            <a:off x="2625811" y="3569110"/>
            <a:ext cx="613718" cy="461665"/>
          </a:xfrm>
          <a:prstGeom prst="rect">
            <a:avLst/>
          </a:prstGeom>
          <a:noFill/>
        </p:spPr>
        <p:txBody>
          <a:bodyPr wrap="square" rtlCol="0">
            <a:spAutoFit/>
          </a:bodyPr>
          <a:lstStyle/>
          <a:p>
            <a:r>
              <a:rPr lang="en-US" dirty="0"/>
              <a:t>A</a:t>
            </a:r>
            <a:r>
              <a:rPr lang="en-US" baseline="30000" dirty="0"/>
              <a:t>*</a:t>
            </a:r>
          </a:p>
        </p:txBody>
      </p:sp>
      <p:sp>
        <p:nvSpPr>
          <p:cNvPr id="21" name="TextBox 20"/>
          <p:cNvSpPr txBox="1"/>
          <p:nvPr/>
        </p:nvSpPr>
        <p:spPr>
          <a:xfrm>
            <a:off x="5828270" y="3569109"/>
            <a:ext cx="626076" cy="461665"/>
          </a:xfrm>
          <a:prstGeom prst="rect">
            <a:avLst/>
          </a:prstGeom>
          <a:noFill/>
        </p:spPr>
        <p:txBody>
          <a:bodyPr wrap="square" rtlCol="0">
            <a:spAutoFit/>
          </a:bodyPr>
          <a:lstStyle/>
          <a:p>
            <a:r>
              <a:rPr lang="en-US" dirty="0"/>
              <a:t>Y</a:t>
            </a:r>
            <a:r>
              <a:rPr lang="en-US" baseline="30000" dirty="0"/>
              <a:t>*</a:t>
            </a:r>
          </a:p>
        </p:txBody>
      </p:sp>
      <p:cxnSp>
        <p:nvCxnSpPr>
          <p:cNvPr id="25" name="Straight Arrow Connector 24"/>
          <p:cNvCxnSpPr/>
          <p:nvPr/>
        </p:nvCxnSpPr>
        <p:spPr bwMode="auto">
          <a:xfrm flipV="1">
            <a:off x="3274541" y="3799942"/>
            <a:ext cx="2588741"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a:stCxn id="5" idx="2"/>
            <a:endCxn id="19" idx="0"/>
          </p:cNvCxnSpPr>
          <p:nvPr/>
        </p:nvCxnSpPr>
        <p:spPr bwMode="auto">
          <a:xfrm>
            <a:off x="2932670" y="2417235"/>
            <a:ext cx="0" cy="11518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a:stCxn id="6" idx="2"/>
            <a:endCxn id="21" idx="0"/>
          </p:cNvCxnSpPr>
          <p:nvPr/>
        </p:nvCxnSpPr>
        <p:spPr bwMode="auto">
          <a:xfrm>
            <a:off x="6141308" y="2417234"/>
            <a:ext cx="0" cy="11518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18" idx="3"/>
            <a:endCxn id="21" idx="0"/>
          </p:cNvCxnSpPr>
          <p:nvPr/>
        </p:nvCxnSpPr>
        <p:spPr bwMode="auto">
          <a:xfrm>
            <a:off x="4699686" y="3108590"/>
            <a:ext cx="1441622" cy="4605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p:cNvCxnSpPr>
            <a:stCxn id="18" idx="1"/>
            <a:endCxn id="19" idx="0"/>
          </p:cNvCxnSpPr>
          <p:nvPr/>
        </p:nvCxnSpPr>
        <p:spPr bwMode="auto">
          <a:xfrm flipH="1">
            <a:off x="2932670" y="3108590"/>
            <a:ext cx="1289222" cy="4605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Box 34"/>
          <p:cNvSpPr txBox="1"/>
          <p:nvPr/>
        </p:nvSpPr>
        <p:spPr>
          <a:xfrm>
            <a:off x="4149811" y="4154144"/>
            <a:ext cx="621956" cy="461665"/>
          </a:xfrm>
          <a:prstGeom prst="rect">
            <a:avLst/>
          </a:prstGeom>
          <a:noFill/>
        </p:spPr>
        <p:txBody>
          <a:bodyPr wrap="square" rtlCol="0">
            <a:spAutoFit/>
          </a:bodyPr>
          <a:lstStyle/>
          <a:p>
            <a:r>
              <a:rPr lang="en-US" dirty="0"/>
              <a:t>C</a:t>
            </a:r>
            <a:r>
              <a:rPr lang="en-US" baseline="30000" dirty="0"/>
              <a:t>*</a:t>
            </a:r>
          </a:p>
        </p:txBody>
      </p:sp>
      <p:cxnSp>
        <p:nvCxnSpPr>
          <p:cNvPr id="37" name="Straight Arrow Connector 36"/>
          <p:cNvCxnSpPr>
            <a:stCxn id="35" idx="1"/>
            <a:endCxn id="19" idx="2"/>
          </p:cNvCxnSpPr>
          <p:nvPr/>
        </p:nvCxnSpPr>
        <p:spPr bwMode="auto">
          <a:xfrm flipH="1" flipV="1">
            <a:off x="2932670" y="4030775"/>
            <a:ext cx="1217141" cy="3542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a:stCxn id="35" idx="3"/>
            <a:endCxn id="21" idx="2"/>
          </p:cNvCxnSpPr>
          <p:nvPr/>
        </p:nvCxnSpPr>
        <p:spPr bwMode="auto">
          <a:xfrm flipV="1">
            <a:off x="4771767" y="4030774"/>
            <a:ext cx="1369541" cy="3542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Elbow Connector 40"/>
          <p:cNvCxnSpPr>
            <a:stCxn id="12" idx="1"/>
            <a:endCxn id="35" idx="1"/>
          </p:cNvCxnSpPr>
          <p:nvPr/>
        </p:nvCxnSpPr>
        <p:spPr bwMode="auto">
          <a:xfrm rot="10800000" flipV="1">
            <a:off x="4149812" y="1264211"/>
            <a:ext cx="72081" cy="3120765"/>
          </a:xfrm>
          <a:prstGeom prst="bentConnector3">
            <a:avLst>
              <a:gd name="adj1" fmla="val 2645717"/>
            </a:avLst>
          </a:prstGeom>
          <a:solidFill>
            <a:schemeClr val="accent1"/>
          </a:solidFill>
          <a:ln w="9525" cap="flat" cmpd="sng" algn="ctr">
            <a:solidFill>
              <a:schemeClr val="tx1"/>
            </a:solidFill>
            <a:prstDash val="solid"/>
            <a:round/>
            <a:headEnd type="none" w="med" len="med"/>
            <a:tailEnd type="triangle"/>
          </a:ln>
          <a:effectLst/>
        </p:spPr>
      </p:cxnSp>
      <p:sp>
        <p:nvSpPr>
          <p:cNvPr id="43" name="TextBox 42"/>
          <p:cNvSpPr txBox="1"/>
          <p:nvPr/>
        </p:nvSpPr>
        <p:spPr>
          <a:xfrm>
            <a:off x="6787977" y="3620413"/>
            <a:ext cx="2265013" cy="523220"/>
          </a:xfrm>
          <a:prstGeom prst="rect">
            <a:avLst/>
          </a:prstGeom>
          <a:noFill/>
        </p:spPr>
        <p:txBody>
          <a:bodyPr wrap="square" rtlCol="0">
            <a:spAutoFit/>
          </a:bodyPr>
          <a:lstStyle/>
          <a:p>
            <a:r>
              <a:rPr lang="en-US" sz="1400" dirty="0"/>
              <a:t>A</a:t>
            </a:r>
            <a:r>
              <a:rPr lang="en-US" sz="1400" baseline="30000" dirty="0"/>
              <a:t>*</a:t>
            </a:r>
            <a:r>
              <a:rPr lang="en-US" sz="1400" dirty="0"/>
              <a:t>=proxy for exposure</a:t>
            </a:r>
          </a:p>
          <a:p>
            <a:r>
              <a:rPr lang="en-US" sz="1400" dirty="0"/>
              <a:t>Y</a:t>
            </a:r>
            <a:r>
              <a:rPr lang="en-US" sz="1400" baseline="30000" dirty="0"/>
              <a:t>*</a:t>
            </a:r>
            <a:r>
              <a:rPr lang="en-US" sz="1400" dirty="0"/>
              <a:t>=proxy for outcome</a:t>
            </a:r>
          </a:p>
        </p:txBody>
      </p:sp>
      <p:sp>
        <p:nvSpPr>
          <p:cNvPr id="44" name="TextBox 43"/>
          <p:cNvSpPr txBox="1"/>
          <p:nvPr/>
        </p:nvSpPr>
        <p:spPr>
          <a:xfrm>
            <a:off x="6787978" y="4521894"/>
            <a:ext cx="2356022" cy="523220"/>
          </a:xfrm>
          <a:prstGeom prst="rect">
            <a:avLst/>
          </a:prstGeom>
          <a:noFill/>
        </p:spPr>
        <p:txBody>
          <a:bodyPr wrap="square" rtlCol="0">
            <a:spAutoFit/>
          </a:bodyPr>
          <a:lstStyle/>
          <a:p>
            <a:r>
              <a:rPr lang="en-US" sz="1400" dirty="0"/>
              <a:t>A=exposure</a:t>
            </a:r>
          </a:p>
          <a:p>
            <a:r>
              <a:rPr lang="en-US" sz="1400" dirty="0"/>
              <a:t>Y=outcome</a:t>
            </a:r>
          </a:p>
        </p:txBody>
      </p:sp>
      <p:sp>
        <p:nvSpPr>
          <p:cNvPr id="45" name="TextBox 44"/>
          <p:cNvSpPr txBox="1"/>
          <p:nvPr/>
        </p:nvSpPr>
        <p:spPr>
          <a:xfrm>
            <a:off x="6787977" y="4995570"/>
            <a:ext cx="2356022" cy="523220"/>
          </a:xfrm>
          <a:prstGeom prst="rect">
            <a:avLst/>
          </a:prstGeom>
          <a:noFill/>
        </p:spPr>
        <p:txBody>
          <a:bodyPr wrap="square" rtlCol="0">
            <a:spAutoFit/>
          </a:bodyPr>
          <a:lstStyle/>
          <a:p>
            <a:r>
              <a:rPr lang="en-US" sz="1400" dirty="0"/>
              <a:t>C = observed and modeled confounder </a:t>
            </a:r>
          </a:p>
        </p:txBody>
      </p:sp>
      <p:sp>
        <p:nvSpPr>
          <p:cNvPr id="46" name="TextBox 45"/>
          <p:cNvSpPr txBox="1"/>
          <p:nvPr/>
        </p:nvSpPr>
        <p:spPr>
          <a:xfrm>
            <a:off x="6787978" y="5469246"/>
            <a:ext cx="2356022" cy="523220"/>
          </a:xfrm>
          <a:prstGeom prst="rect">
            <a:avLst/>
          </a:prstGeom>
          <a:noFill/>
        </p:spPr>
        <p:txBody>
          <a:bodyPr wrap="square" rtlCol="0">
            <a:spAutoFit/>
          </a:bodyPr>
          <a:lstStyle/>
          <a:p>
            <a:r>
              <a:rPr lang="en-US" sz="1400" dirty="0"/>
              <a:t>U = unobserved or </a:t>
            </a:r>
            <a:r>
              <a:rPr lang="en-US" sz="1400" dirty="0" err="1"/>
              <a:t>mismodeled</a:t>
            </a:r>
            <a:r>
              <a:rPr lang="en-US" sz="1400" dirty="0"/>
              <a:t> confounder </a:t>
            </a:r>
          </a:p>
        </p:txBody>
      </p:sp>
      <p:sp>
        <p:nvSpPr>
          <p:cNvPr id="47" name="TextBox 46"/>
          <p:cNvSpPr txBox="1"/>
          <p:nvPr/>
        </p:nvSpPr>
        <p:spPr>
          <a:xfrm>
            <a:off x="6787978" y="4048218"/>
            <a:ext cx="2356022" cy="523220"/>
          </a:xfrm>
          <a:prstGeom prst="rect">
            <a:avLst/>
          </a:prstGeom>
          <a:noFill/>
        </p:spPr>
        <p:txBody>
          <a:bodyPr wrap="square" rtlCol="0">
            <a:spAutoFit/>
          </a:bodyPr>
          <a:lstStyle/>
          <a:p>
            <a:r>
              <a:rPr lang="en-US" sz="1400" dirty="0"/>
              <a:t>C</a:t>
            </a:r>
            <a:r>
              <a:rPr lang="en-US" sz="1400" baseline="30000" dirty="0"/>
              <a:t>*</a:t>
            </a:r>
            <a:r>
              <a:rPr lang="en-US" sz="1400" dirty="0"/>
              <a:t> = proxy for observed confounder </a:t>
            </a:r>
          </a:p>
        </p:txBody>
      </p:sp>
      <p:sp>
        <p:nvSpPr>
          <p:cNvPr id="48" name="TextBox 47"/>
          <p:cNvSpPr txBox="1"/>
          <p:nvPr/>
        </p:nvSpPr>
        <p:spPr>
          <a:xfrm>
            <a:off x="3597876" y="3586533"/>
            <a:ext cx="1680519" cy="461665"/>
          </a:xfrm>
          <a:prstGeom prst="rect">
            <a:avLst/>
          </a:prstGeom>
          <a:noFill/>
        </p:spPr>
        <p:txBody>
          <a:bodyPr wrap="square" rtlCol="0">
            <a:spAutoFit/>
          </a:bodyPr>
          <a:lstStyle/>
          <a:p>
            <a:pPr algn="ctr"/>
            <a:r>
              <a:rPr lang="en-US" sz="1200" dirty="0">
                <a:solidFill>
                  <a:srgbClr val="FF0000"/>
                </a:solidFill>
              </a:rPr>
              <a:t>Estimate we observe</a:t>
            </a:r>
          </a:p>
        </p:txBody>
      </p:sp>
    </p:spTree>
    <p:extLst>
      <p:ext uri="{BB962C8B-B14F-4D97-AF65-F5344CB8AC3E}">
        <p14:creationId xmlns:p14="http://schemas.microsoft.com/office/powerpoint/2010/main" val="401172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P spid="21" grpId="0"/>
      <p:bldP spid="35" grpId="0"/>
      <p:bldP spid="47"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5AC5-8B7A-475C-B683-5BF128B5830C}"/>
              </a:ext>
            </a:extLst>
          </p:cNvPr>
          <p:cNvSpPr>
            <a:spLocks noGrp="1"/>
          </p:cNvSpPr>
          <p:nvPr>
            <p:ph type="title"/>
          </p:nvPr>
        </p:nvSpPr>
        <p:spPr/>
        <p:txBody>
          <a:bodyPr>
            <a:normAutofit fontScale="90000"/>
          </a:bodyPr>
          <a:lstStyle/>
          <a:p>
            <a:r>
              <a:rPr lang="en-US" dirty="0"/>
              <a:t>How do you assess measurement error?</a:t>
            </a:r>
          </a:p>
        </p:txBody>
      </p:sp>
      <p:sp>
        <p:nvSpPr>
          <p:cNvPr id="3" name="Content Placeholder 2">
            <a:extLst>
              <a:ext uri="{FF2B5EF4-FFF2-40B4-BE49-F238E27FC236}">
                <a16:creationId xmlns:a16="http://schemas.microsoft.com/office/drawing/2014/main" id="{2E251A62-EBF3-4E97-8BBF-46A9B8B1595F}"/>
              </a:ext>
            </a:extLst>
          </p:cNvPr>
          <p:cNvSpPr>
            <a:spLocks noGrp="1"/>
          </p:cNvSpPr>
          <p:nvPr>
            <p:ph idx="1"/>
          </p:nvPr>
        </p:nvSpPr>
        <p:spPr/>
        <p:txBody>
          <a:bodyPr/>
          <a:lstStyle/>
          <a:p>
            <a:r>
              <a:rPr lang="en-US" dirty="0"/>
              <a:t>Covariate summary for exposures</a:t>
            </a:r>
          </a:p>
          <a:p>
            <a:r>
              <a:rPr lang="en-US" dirty="0"/>
              <a:t>Operating characteristics for outcome phenotype</a:t>
            </a:r>
          </a:p>
          <a:p>
            <a:pPr lvl="1"/>
            <a:r>
              <a:rPr lang="en-US" dirty="0"/>
              <a:t>Sensitivity</a:t>
            </a:r>
          </a:p>
          <a:p>
            <a:pPr lvl="1"/>
            <a:r>
              <a:rPr lang="en-US" dirty="0"/>
              <a:t>Specificity</a:t>
            </a:r>
          </a:p>
          <a:p>
            <a:pPr lvl="1"/>
            <a:r>
              <a:rPr lang="en-US" dirty="0"/>
              <a:t>Positive predictive value</a:t>
            </a:r>
          </a:p>
        </p:txBody>
      </p:sp>
    </p:spTree>
    <p:extLst>
      <p:ext uri="{BB962C8B-B14F-4D97-AF65-F5344CB8AC3E}">
        <p14:creationId xmlns:p14="http://schemas.microsoft.com/office/powerpoint/2010/main" val="1747356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631026" cy="803275"/>
          </a:xfrm>
        </p:spPr>
        <p:txBody>
          <a:bodyPr/>
          <a:lstStyle/>
          <a:p>
            <a:r>
              <a:rPr lang="en-US" dirty="0"/>
              <a:t>Selection bias and generalizability</a:t>
            </a:r>
          </a:p>
        </p:txBody>
      </p:sp>
      <p:sp>
        <p:nvSpPr>
          <p:cNvPr id="4" name="Slide Number Placeholder 3"/>
          <p:cNvSpPr>
            <a:spLocks noGrp="1"/>
          </p:cNvSpPr>
          <p:nvPr>
            <p:ph type="sldNum" sz="quarter" idx="10"/>
          </p:nvPr>
        </p:nvSpPr>
        <p:spPr/>
        <p:txBody>
          <a:bodyPr/>
          <a:lstStyle/>
          <a:p>
            <a:pPr>
              <a:defRPr/>
            </a:pPr>
            <a:endParaRPr lang="en-US" dirty="0"/>
          </a:p>
        </p:txBody>
      </p:sp>
      <p:sp>
        <p:nvSpPr>
          <p:cNvPr id="5" name="TextBox 4"/>
          <p:cNvSpPr txBox="1"/>
          <p:nvPr/>
        </p:nvSpPr>
        <p:spPr>
          <a:xfrm>
            <a:off x="2693773" y="1590485"/>
            <a:ext cx="477794" cy="461665"/>
          </a:xfrm>
          <a:prstGeom prst="rect">
            <a:avLst/>
          </a:prstGeom>
          <a:noFill/>
        </p:spPr>
        <p:txBody>
          <a:bodyPr wrap="square" rtlCol="0">
            <a:spAutoFit/>
          </a:bodyPr>
          <a:lstStyle/>
          <a:p>
            <a:r>
              <a:rPr lang="en-US" dirty="0"/>
              <a:t>A</a:t>
            </a:r>
          </a:p>
        </p:txBody>
      </p:sp>
      <p:sp>
        <p:nvSpPr>
          <p:cNvPr id="6" name="TextBox 5"/>
          <p:cNvSpPr txBox="1"/>
          <p:nvPr/>
        </p:nvSpPr>
        <p:spPr>
          <a:xfrm>
            <a:off x="5902411" y="1590484"/>
            <a:ext cx="477794" cy="461665"/>
          </a:xfrm>
          <a:prstGeom prst="rect">
            <a:avLst/>
          </a:prstGeom>
          <a:noFill/>
        </p:spPr>
        <p:txBody>
          <a:bodyPr wrap="square" rtlCol="0">
            <a:spAutoFit/>
          </a:bodyPr>
          <a:lstStyle/>
          <a:p>
            <a:r>
              <a:rPr lang="en-US" dirty="0"/>
              <a:t>Y</a:t>
            </a:r>
          </a:p>
        </p:txBody>
      </p:sp>
      <p:cxnSp>
        <p:nvCxnSpPr>
          <p:cNvPr id="8" name="Straight Arrow Connector 7"/>
          <p:cNvCxnSpPr>
            <a:stCxn id="5" idx="3"/>
            <a:endCxn id="6" idx="1"/>
          </p:cNvCxnSpPr>
          <p:nvPr/>
        </p:nvCxnSpPr>
        <p:spPr bwMode="auto">
          <a:xfrm flipV="1">
            <a:off x="3171567" y="1821317"/>
            <a:ext cx="273084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p:cNvSpPr txBox="1"/>
          <p:nvPr/>
        </p:nvSpPr>
        <p:spPr>
          <a:xfrm>
            <a:off x="3620530" y="1590483"/>
            <a:ext cx="1680519" cy="461665"/>
          </a:xfrm>
          <a:prstGeom prst="rect">
            <a:avLst/>
          </a:prstGeom>
          <a:noFill/>
        </p:spPr>
        <p:txBody>
          <a:bodyPr wrap="square" rtlCol="0">
            <a:spAutoFit/>
          </a:bodyPr>
          <a:lstStyle/>
          <a:p>
            <a:pPr algn="ctr"/>
            <a:r>
              <a:rPr lang="en-US" sz="1200" dirty="0">
                <a:solidFill>
                  <a:srgbClr val="92D050"/>
                </a:solidFill>
              </a:rPr>
              <a:t>Effect of interest</a:t>
            </a:r>
          </a:p>
          <a:p>
            <a:pPr algn="ctr"/>
            <a:r>
              <a:rPr lang="en-US" sz="1200" dirty="0">
                <a:solidFill>
                  <a:srgbClr val="92D050"/>
                </a:solidFill>
              </a:rPr>
              <a:t>RR=???</a:t>
            </a:r>
          </a:p>
        </p:txBody>
      </p:sp>
      <p:sp>
        <p:nvSpPr>
          <p:cNvPr id="12" name="TextBox 11"/>
          <p:cNvSpPr txBox="1"/>
          <p:nvPr/>
        </p:nvSpPr>
        <p:spPr>
          <a:xfrm>
            <a:off x="4221892" y="668294"/>
            <a:ext cx="477794" cy="461665"/>
          </a:xfrm>
          <a:prstGeom prst="rect">
            <a:avLst/>
          </a:prstGeom>
          <a:noFill/>
        </p:spPr>
        <p:txBody>
          <a:bodyPr wrap="square" rtlCol="0">
            <a:spAutoFit/>
          </a:bodyPr>
          <a:lstStyle/>
          <a:p>
            <a:r>
              <a:rPr lang="en-US" dirty="0"/>
              <a:t>C</a:t>
            </a:r>
          </a:p>
        </p:txBody>
      </p:sp>
      <p:cxnSp>
        <p:nvCxnSpPr>
          <p:cNvPr id="14" name="Straight Arrow Connector 13"/>
          <p:cNvCxnSpPr>
            <a:stCxn id="12" idx="1"/>
            <a:endCxn id="5" idx="0"/>
          </p:cNvCxnSpPr>
          <p:nvPr/>
        </p:nvCxnSpPr>
        <p:spPr bwMode="auto">
          <a:xfrm flipH="1">
            <a:off x="2932670" y="899127"/>
            <a:ext cx="1289222" cy="6913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12" idx="3"/>
            <a:endCxn id="6" idx="0"/>
          </p:cNvCxnSpPr>
          <p:nvPr/>
        </p:nvCxnSpPr>
        <p:spPr bwMode="auto">
          <a:xfrm>
            <a:off x="4699686" y="899127"/>
            <a:ext cx="1441622" cy="6913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p:cNvSpPr txBox="1"/>
          <p:nvPr/>
        </p:nvSpPr>
        <p:spPr>
          <a:xfrm>
            <a:off x="4221892" y="2512672"/>
            <a:ext cx="477794" cy="461665"/>
          </a:xfrm>
          <a:prstGeom prst="rect">
            <a:avLst/>
          </a:prstGeom>
          <a:noFill/>
        </p:spPr>
        <p:txBody>
          <a:bodyPr wrap="square" rtlCol="0">
            <a:spAutoFit/>
          </a:bodyPr>
          <a:lstStyle/>
          <a:p>
            <a:r>
              <a:rPr lang="en-US" dirty="0"/>
              <a:t>U</a:t>
            </a:r>
          </a:p>
        </p:txBody>
      </p:sp>
      <p:cxnSp>
        <p:nvCxnSpPr>
          <p:cNvPr id="20" name="Straight Arrow Connector 19"/>
          <p:cNvCxnSpPr>
            <a:stCxn id="18" idx="1"/>
            <a:endCxn id="5" idx="2"/>
          </p:cNvCxnSpPr>
          <p:nvPr/>
        </p:nvCxnSpPr>
        <p:spPr bwMode="auto">
          <a:xfrm flipH="1" flipV="1">
            <a:off x="2932670" y="2052150"/>
            <a:ext cx="1289222" cy="6913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a:stCxn id="18" idx="3"/>
            <a:endCxn id="6" idx="2"/>
          </p:cNvCxnSpPr>
          <p:nvPr/>
        </p:nvCxnSpPr>
        <p:spPr bwMode="auto">
          <a:xfrm flipV="1">
            <a:off x="4699686" y="2052149"/>
            <a:ext cx="1441622" cy="6913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p:cNvSpPr txBox="1"/>
          <p:nvPr/>
        </p:nvSpPr>
        <p:spPr>
          <a:xfrm>
            <a:off x="308918" y="4143633"/>
            <a:ext cx="5161006" cy="1815882"/>
          </a:xfrm>
          <a:prstGeom prst="rect">
            <a:avLst/>
          </a:prstGeom>
          <a:noFill/>
        </p:spPr>
        <p:txBody>
          <a:bodyPr wrap="square" rtlCol="0">
            <a:spAutoFit/>
          </a:bodyPr>
          <a:lstStyle/>
          <a:p>
            <a:r>
              <a:rPr lang="en-US" sz="1600" dirty="0"/>
              <a:t>Challenge:</a:t>
            </a:r>
          </a:p>
          <a:p>
            <a:r>
              <a:rPr lang="en-US" sz="1600" dirty="0"/>
              <a:t>A database is a non-random sample of an underlying population.  A cohort is a non-random sample of the database.  Study design and analysis decisions may further restrict the cohort composition.  Selection bias is rarely evaluated and often empirically untestable. </a:t>
            </a:r>
          </a:p>
        </p:txBody>
      </p:sp>
      <p:sp>
        <p:nvSpPr>
          <p:cNvPr id="19" name="TextBox 18"/>
          <p:cNvSpPr txBox="1"/>
          <p:nvPr/>
        </p:nvSpPr>
        <p:spPr>
          <a:xfrm>
            <a:off x="2625811" y="3204025"/>
            <a:ext cx="613718" cy="461665"/>
          </a:xfrm>
          <a:prstGeom prst="rect">
            <a:avLst/>
          </a:prstGeom>
          <a:noFill/>
        </p:spPr>
        <p:txBody>
          <a:bodyPr wrap="square" rtlCol="0">
            <a:spAutoFit/>
          </a:bodyPr>
          <a:lstStyle/>
          <a:p>
            <a:r>
              <a:rPr lang="en-US" dirty="0"/>
              <a:t>A</a:t>
            </a:r>
            <a:r>
              <a:rPr lang="en-US" baseline="30000" dirty="0"/>
              <a:t>#</a:t>
            </a:r>
          </a:p>
        </p:txBody>
      </p:sp>
      <p:cxnSp>
        <p:nvCxnSpPr>
          <p:cNvPr id="13" name="Straight Arrow Connector 12"/>
          <p:cNvCxnSpPr>
            <a:stCxn id="5" idx="2"/>
            <a:endCxn id="19" idx="0"/>
          </p:cNvCxnSpPr>
          <p:nvPr/>
        </p:nvCxnSpPr>
        <p:spPr bwMode="auto">
          <a:xfrm>
            <a:off x="2932670" y="2052150"/>
            <a:ext cx="0" cy="11518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p:cNvCxnSpPr>
            <a:stCxn id="18" idx="1"/>
            <a:endCxn id="19" idx="0"/>
          </p:cNvCxnSpPr>
          <p:nvPr/>
        </p:nvCxnSpPr>
        <p:spPr bwMode="auto">
          <a:xfrm flipH="1">
            <a:off x="2932670" y="2743505"/>
            <a:ext cx="1289222" cy="4605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Box 42"/>
          <p:cNvSpPr txBox="1"/>
          <p:nvPr/>
        </p:nvSpPr>
        <p:spPr>
          <a:xfrm>
            <a:off x="6787977" y="4048218"/>
            <a:ext cx="2265013" cy="523220"/>
          </a:xfrm>
          <a:prstGeom prst="rect">
            <a:avLst/>
          </a:prstGeom>
          <a:noFill/>
        </p:spPr>
        <p:txBody>
          <a:bodyPr wrap="square" rtlCol="0">
            <a:spAutoFit/>
          </a:bodyPr>
          <a:lstStyle/>
          <a:p>
            <a:r>
              <a:rPr lang="en-US" sz="1400" dirty="0"/>
              <a:t>A</a:t>
            </a:r>
            <a:r>
              <a:rPr lang="en-US" sz="1400" baseline="30000" dirty="0"/>
              <a:t>#</a:t>
            </a:r>
            <a:r>
              <a:rPr lang="en-US" sz="1400" dirty="0"/>
              <a:t>=non-random sample of exposure</a:t>
            </a:r>
          </a:p>
        </p:txBody>
      </p:sp>
      <p:sp>
        <p:nvSpPr>
          <p:cNvPr id="44" name="TextBox 43"/>
          <p:cNvSpPr txBox="1"/>
          <p:nvPr/>
        </p:nvSpPr>
        <p:spPr>
          <a:xfrm>
            <a:off x="6787978" y="4521894"/>
            <a:ext cx="2356022" cy="523220"/>
          </a:xfrm>
          <a:prstGeom prst="rect">
            <a:avLst/>
          </a:prstGeom>
          <a:noFill/>
        </p:spPr>
        <p:txBody>
          <a:bodyPr wrap="square" rtlCol="0">
            <a:spAutoFit/>
          </a:bodyPr>
          <a:lstStyle/>
          <a:p>
            <a:r>
              <a:rPr lang="en-US" sz="1400" dirty="0"/>
              <a:t>A=exposure</a:t>
            </a:r>
          </a:p>
          <a:p>
            <a:r>
              <a:rPr lang="en-US" sz="1400" dirty="0"/>
              <a:t>Y=outcome</a:t>
            </a:r>
          </a:p>
        </p:txBody>
      </p:sp>
      <p:sp>
        <p:nvSpPr>
          <p:cNvPr id="45" name="TextBox 44"/>
          <p:cNvSpPr txBox="1"/>
          <p:nvPr/>
        </p:nvSpPr>
        <p:spPr>
          <a:xfrm>
            <a:off x="6787977" y="4995570"/>
            <a:ext cx="2356022" cy="523220"/>
          </a:xfrm>
          <a:prstGeom prst="rect">
            <a:avLst/>
          </a:prstGeom>
          <a:noFill/>
        </p:spPr>
        <p:txBody>
          <a:bodyPr wrap="square" rtlCol="0">
            <a:spAutoFit/>
          </a:bodyPr>
          <a:lstStyle/>
          <a:p>
            <a:r>
              <a:rPr lang="en-US" sz="1400" dirty="0"/>
              <a:t>C = observed and modeled confounder </a:t>
            </a:r>
          </a:p>
        </p:txBody>
      </p:sp>
      <p:sp>
        <p:nvSpPr>
          <p:cNvPr id="46" name="TextBox 45"/>
          <p:cNvSpPr txBox="1"/>
          <p:nvPr/>
        </p:nvSpPr>
        <p:spPr>
          <a:xfrm>
            <a:off x="6787978" y="5469246"/>
            <a:ext cx="2356022" cy="523220"/>
          </a:xfrm>
          <a:prstGeom prst="rect">
            <a:avLst/>
          </a:prstGeom>
          <a:noFill/>
        </p:spPr>
        <p:txBody>
          <a:bodyPr wrap="square" rtlCol="0">
            <a:spAutoFit/>
          </a:bodyPr>
          <a:lstStyle/>
          <a:p>
            <a:r>
              <a:rPr lang="en-US" sz="1400" dirty="0"/>
              <a:t>U = unobserved or </a:t>
            </a:r>
            <a:r>
              <a:rPr lang="en-US" sz="1400" dirty="0" err="1"/>
              <a:t>mismodeled</a:t>
            </a:r>
            <a:r>
              <a:rPr lang="en-US" sz="1400" dirty="0"/>
              <a:t> confounder </a:t>
            </a:r>
          </a:p>
        </p:txBody>
      </p:sp>
      <p:sp>
        <p:nvSpPr>
          <p:cNvPr id="48" name="TextBox 47"/>
          <p:cNvSpPr txBox="1"/>
          <p:nvPr/>
        </p:nvSpPr>
        <p:spPr>
          <a:xfrm>
            <a:off x="3597876" y="3221448"/>
            <a:ext cx="1680519" cy="461665"/>
          </a:xfrm>
          <a:prstGeom prst="rect">
            <a:avLst/>
          </a:prstGeom>
          <a:noFill/>
        </p:spPr>
        <p:txBody>
          <a:bodyPr wrap="square" rtlCol="0">
            <a:spAutoFit/>
          </a:bodyPr>
          <a:lstStyle/>
          <a:p>
            <a:pPr algn="ctr"/>
            <a:r>
              <a:rPr lang="en-US" sz="1200" dirty="0">
                <a:solidFill>
                  <a:srgbClr val="FF0000"/>
                </a:solidFill>
              </a:rPr>
              <a:t>Estimate we observe</a:t>
            </a:r>
          </a:p>
        </p:txBody>
      </p:sp>
      <p:cxnSp>
        <p:nvCxnSpPr>
          <p:cNvPr id="7" name="Elbow Connector 6"/>
          <p:cNvCxnSpPr>
            <a:stCxn id="19" idx="3"/>
            <a:endCxn id="6" idx="2"/>
          </p:cNvCxnSpPr>
          <p:nvPr/>
        </p:nvCxnSpPr>
        <p:spPr bwMode="auto">
          <a:xfrm flipV="1">
            <a:off x="3239529" y="2052149"/>
            <a:ext cx="2901779" cy="1382709"/>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1" name="Elbow Connector 10"/>
          <p:cNvCxnSpPr>
            <a:endCxn id="19" idx="1"/>
          </p:cNvCxnSpPr>
          <p:nvPr/>
        </p:nvCxnSpPr>
        <p:spPr bwMode="auto">
          <a:xfrm rot="5400000">
            <a:off x="2155990" y="1368948"/>
            <a:ext cx="2535732" cy="1596089"/>
          </a:xfrm>
          <a:prstGeom prst="bentConnector4">
            <a:avLst>
              <a:gd name="adj1" fmla="val -34"/>
              <a:gd name="adj2" fmla="val 137549"/>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8056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5AC5-8B7A-475C-B683-5BF128B5830C}"/>
              </a:ext>
            </a:extLst>
          </p:cNvPr>
          <p:cNvSpPr>
            <a:spLocks noGrp="1"/>
          </p:cNvSpPr>
          <p:nvPr>
            <p:ph type="title"/>
          </p:nvPr>
        </p:nvSpPr>
        <p:spPr/>
        <p:txBody>
          <a:bodyPr/>
          <a:lstStyle/>
          <a:p>
            <a:r>
              <a:rPr lang="en-US" dirty="0"/>
              <a:t>How do you assess selection bias?</a:t>
            </a:r>
          </a:p>
        </p:txBody>
      </p:sp>
      <p:sp>
        <p:nvSpPr>
          <p:cNvPr id="3" name="Content Placeholder 2">
            <a:extLst>
              <a:ext uri="{FF2B5EF4-FFF2-40B4-BE49-F238E27FC236}">
                <a16:creationId xmlns:a16="http://schemas.microsoft.com/office/drawing/2014/main" id="{2E251A62-EBF3-4E97-8BBF-46A9B8B1595F}"/>
              </a:ext>
            </a:extLst>
          </p:cNvPr>
          <p:cNvSpPr>
            <a:spLocks noGrp="1"/>
          </p:cNvSpPr>
          <p:nvPr>
            <p:ph idx="1"/>
          </p:nvPr>
        </p:nvSpPr>
        <p:spPr/>
        <p:txBody>
          <a:bodyPr/>
          <a:lstStyle/>
          <a:p>
            <a:r>
              <a:rPr lang="en-US" dirty="0"/>
              <a:t>Attrition table</a:t>
            </a:r>
          </a:p>
          <a:p>
            <a:r>
              <a:rPr lang="en-US" dirty="0"/>
              <a:t>Covariate summary (compare before to after)</a:t>
            </a:r>
          </a:p>
          <a:p>
            <a:endParaRPr lang="en-US" dirty="0"/>
          </a:p>
        </p:txBody>
      </p:sp>
    </p:spTree>
    <p:extLst>
      <p:ext uri="{BB962C8B-B14F-4D97-AF65-F5344CB8AC3E}">
        <p14:creationId xmlns:p14="http://schemas.microsoft.com/office/powerpoint/2010/main" val="377829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80" y="123481"/>
            <a:ext cx="8321675" cy="803275"/>
          </a:xfrm>
        </p:spPr>
        <p:txBody>
          <a:bodyPr>
            <a:normAutofit fontScale="90000"/>
          </a:bodyPr>
          <a:lstStyle/>
          <a:p>
            <a:r>
              <a:rPr lang="en-US" dirty="0"/>
              <a:t>What can we do to address these challenges?</a:t>
            </a:r>
          </a:p>
        </p:txBody>
      </p:sp>
      <p:sp>
        <p:nvSpPr>
          <p:cNvPr id="3" name="Content Placeholder 2"/>
          <p:cNvSpPr>
            <a:spLocks noGrp="1"/>
          </p:cNvSpPr>
          <p:nvPr>
            <p:ph idx="1"/>
          </p:nvPr>
        </p:nvSpPr>
        <p:spPr>
          <a:xfrm>
            <a:off x="411163" y="1219200"/>
            <a:ext cx="8321675" cy="4712044"/>
          </a:xfrm>
        </p:spPr>
        <p:txBody>
          <a:bodyPr>
            <a:normAutofit fontScale="77500" lnSpcReduction="20000"/>
          </a:bodyPr>
          <a:lstStyle/>
          <a:p>
            <a:r>
              <a:rPr lang="en-US" dirty="0"/>
              <a:t>Think really hard during study design and hope we get it right</a:t>
            </a:r>
          </a:p>
          <a:p>
            <a:r>
              <a:rPr lang="en-US" dirty="0"/>
              <a:t>Equivocate in our summary of findings with a paragraph in the Discussion that reads:</a:t>
            </a:r>
          </a:p>
          <a:p>
            <a:pPr lvl="1"/>
            <a:r>
              <a:rPr lang="en-US" dirty="0"/>
              <a:t>“This study has several limitations. First, since this study relied on claims data, we had no data on &lt;unobserved confounders&gt;. Second, while we adjusted for &lt;observed confounders&gt;, residual confounding cannot be ruled out. Third, there is a potential for outcome misclassification… Fourth, there is a potential for duplicate person-years between &lt;databases&gt;. Lastly, as the mean follow-up was &lt;short&gt;, long-term effects may need to be further examined.”  (Kim et al., Arthritis &amp; Rheumatology, 2017)</a:t>
            </a:r>
          </a:p>
          <a:p>
            <a:r>
              <a:rPr lang="en-US" dirty="0"/>
              <a:t> </a:t>
            </a:r>
          </a:p>
          <a:p>
            <a:r>
              <a:rPr lang="en-US" dirty="0"/>
              <a:t> </a:t>
            </a:r>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249620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3">
                                            <p:txEl>
                                              <p:pRg st="3" end="3"/>
                                            </p:txEl>
                                          </p:spTgt>
                                        </p:tgtEl>
                                        <p:attrNameLst>
                                          <p:attrName>style.color</p:attrName>
                                        </p:attrNameLst>
                                      </p:cBhvr>
                                      <p:to>
                                        <a:srgbClr val="00B050"/>
                                      </p:to>
                                    </p:animClr>
                                  </p:childTnLst>
                                </p:cTn>
                              </p:par>
                              <p:par>
                                <p:cTn id="7" presetID="3" presetClass="emph" presetSubtype="2" fill="hold" nodeType="withEffect">
                                  <p:stCondLst>
                                    <p:cond delay="0"/>
                                  </p:stCondLst>
                                  <p:childTnLst>
                                    <p:animClr clrSpc="rgb" dir="cw">
                                      <p:cBhvr override="childStyle">
                                        <p:cTn id="8" dur="2000" fill="hold"/>
                                        <p:tgtEl>
                                          <p:spTgt spid="3">
                                            <p:txEl>
                                              <p:pRg st="4" end="4"/>
                                            </p:txEl>
                                          </p:spTgt>
                                        </p:tgtEl>
                                        <p:attrNameLst>
                                          <p:attrName>style.color</p:attrName>
                                        </p:attrNameLst>
                                      </p:cBhvr>
                                      <p:to>
                                        <a:srgbClr val="00B05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80" y="123481"/>
            <a:ext cx="8321675" cy="803275"/>
          </a:xfrm>
        </p:spPr>
        <p:txBody>
          <a:bodyPr>
            <a:normAutofit fontScale="90000"/>
          </a:bodyPr>
          <a:lstStyle/>
          <a:p>
            <a:r>
              <a:rPr lang="en-US" dirty="0"/>
              <a:t>What can we do to address these challenges?</a:t>
            </a:r>
          </a:p>
        </p:txBody>
      </p:sp>
      <p:sp>
        <p:nvSpPr>
          <p:cNvPr id="3" name="Content Placeholder 2"/>
          <p:cNvSpPr>
            <a:spLocks noGrp="1"/>
          </p:cNvSpPr>
          <p:nvPr>
            <p:ph idx="1"/>
          </p:nvPr>
        </p:nvSpPr>
        <p:spPr>
          <a:xfrm>
            <a:off x="411163" y="1219200"/>
            <a:ext cx="8321675" cy="4712044"/>
          </a:xfrm>
        </p:spPr>
        <p:txBody>
          <a:bodyPr>
            <a:normAutofit fontScale="77500" lnSpcReduction="20000"/>
          </a:bodyPr>
          <a:lstStyle/>
          <a:p>
            <a:r>
              <a:rPr lang="en-US" dirty="0"/>
              <a:t>Think really hard during study design and hope we get it right</a:t>
            </a:r>
          </a:p>
          <a:p>
            <a:r>
              <a:rPr lang="en-US" dirty="0"/>
              <a:t>Equivocate in our summary of findings with a paragraph in the Discussion that reads:</a:t>
            </a:r>
          </a:p>
          <a:p>
            <a:pPr lvl="1"/>
            <a:r>
              <a:rPr lang="en-US" dirty="0"/>
              <a:t>“This study has several limitations. First, since this study relied on claims data, we had no data on &lt;unobserved confounders&gt;. Second, while we adjusted for &lt;observed confounders&gt;, residual confounding cannot be ruled out. Third, there is a potential for outcome misclassification… Fourth, there is a potential for duplicate person-years between &lt;databases&gt;. Lastly, as the mean follow-up was &lt;short&gt;, long-term effects may need to be further examined.”  (Kim et al., Arthritis &amp; Rheumatology, 2017)</a:t>
            </a:r>
          </a:p>
          <a:p>
            <a:r>
              <a:rPr lang="en-US" dirty="0"/>
              <a:t>Perform diagnostic analyses that attempt to detect if residual error may still be present</a:t>
            </a:r>
          </a:p>
          <a:p>
            <a:r>
              <a:rPr lang="en-US" dirty="0"/>
              <a:t>Quantify magnitude of residual error and calibrate statistics</a:t>
            </a:r>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424177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3" end="3"/>
                                            </p:txEl>
                                          </p:spTgt>
                                        </p:tgtEl>
                                        <p:attrNameLst>
                                          <p:attrName>style.color</p:attrName>
                                        </p:attrNameLst>
                                      </p:cBhvr>
                                      <p:to>
                                        <a:srgbClr val="00B050"/>
                                      </p:to>
                                    </p:animClr>
                                  </p:childTnLst>
                                </p:cTn>
                              </p:par>
                              <p:par>
                                <p:cTn id="7" presetID="3" presetClass="emph" presetSubtype="2" fill="hold" nodeType="withEffect">
                                  <p:stCondLst>
                                    <p:cond delay="0"/>
                                  </p:stCondLst>
                                  <p:childTnLst>
                                    <p:animClr clrSpc="rgb" dir="cw">
                                      <p:cBhvr override="childStyle">
                                        <p:cTn id="8" dur="2000" fill="hold"/>
                                        <p:tgtEl>
                                          <p:spTgt spid="3">
                                            <p:txEl>
                                              <p:pRg st="4" end="4"/>
                                            </p:txEl>
                                          </p:spTgt>
                                        </p:tgtEl>
                                        <p:attrNameLst>
                                          <p:attrName>style.color</p:attrName>
                                        </p:attrNameLst>
                                      </p:cBhvr>
                                      <p:to>
                                        <a:srgbClr val="00B05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32" y="0"/>
            <a:ext cx="8229600" cy="578220"/>
          </a:xfrm>
        </p:spPr>
        <p:txBody>
          <a:bodyPr>
            <a:normAutofit/>
          </a:bodyPr>
          <a:lstStyle/>
          <a:p>
            <a:r>
              <a:rPr lang="en-US" sz="2800" dirty="0"/>
              <a:t>Examples of negative controls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48966"/>
            <a:ext cx="5860504" cy="1609033"/>
          </a:xfrm>
          <a:prstGeom prst="rect">
            <a:avLst/>
          </a:prstGeom>
          <a:noFill/>
          <a:ln w="9525">
            <a:solidFill>
              <a:schemeClr val="tx1"/>
            </a:solidFill>
            <a:miter lim="800000"/>
            <a:headEnd/>
            <a:tailEnd/>
          </a:ln>
          <a:effectLst>
            <a:outerShdw blurRad="228600" dist="215900" dir="2700000" algn="ctr" rotWithShape="0">
              <a:schemeClr val="tx1">
                <a:alpha val="68000"/>
              </a:schemeClr>
            </a:outerShdw>
          </a:effectLst>
          <a:extLst>
            <a:ext uri="{909E8E84-426E-40DD-AFC4-6F175D3DCCD1}">
              <a14:hiddenFill xmlns:a14="http://schemas.microsoft.com/office/drawing/2010/main">
                <a:solidFill>
                  <a:schemeClr val="accent1"/>
                </a:solidFill>
              </a14:hiddenFill>
            </a:ext>
          </a:extLst>
        </p:spPr>
      </p:pic>
      <p:grpSp>
        <p:nvGrpSpPr>
          <p:cNvPr id="7" name="Group 6"/>
          <p:cNvGrpSpPr/>
          <p:nvPr/>
        </p:nvGrpSpPr>
        <p:grpSpPr>
          <a:xfrm>
            <a:off x="457200" y="1219200"/>
            <a:ext cx="8229600" cy="2065868"/>
            <a:chOff x="457200" y="1219200"/>
            <a:chExt cx="8229600" cy="2065868"/>
          </a:xfrm>
        </p:grpSpPr>
        <p:sp>
          <p:nvSpPr>
            <p:cNvPr id="4" name="Rectangle 3"/>
            <p:cNvSpPr/>
            <p:nvPr/>
          </p:nvSpPr>
          <p:spPr>
            <a:xfrm>
              <a:off x="457200" y="1219200"/>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Infectious</a:t>
              </a:r>
            </a:p>
            <a:p>
              <a:r>
                <a:rPr lang="en-US" sz="2000" dirty="0"/>
                <a:t>mononucleosis</a:t>
              </a:r>
            </a:p>
          </p:txBody>
        </p:sp>
        <p:sp>
          <p:nvSpPr>
            <p:cNvPr id="5" name="Rectangle 4"/>
            <p:cNvSpPr/>
            <p:nvPr/>
          </p:nvSpPr>
          <p:spPr>
            <a:xfrm>
              <a:off x="7086600" y="1219200"/>
              <a:ext cx="1600200" cy="2065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Multiple sclerosis</a:t>
              </a:r>
            </a:p>
          </p:txBody>
        </p:sp>
        <p:sp>
          <p:nvSpPr>
            <p:cNvPr id="6" name="Right Arrow 5"/>
            <p:cNvSpPr/>
            <p:nvPr/>
          </p:nvSpPr>
          <p:spPr>
            <a:xfrm>
              <a:off x="2895600" y="205951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dirty="0"/>
                <a:t>?</a:t>
              </a:r>
            </a:p>
          </p:txBody>
        </p:sp>
        <p:sp>
          <p:nvSpPr>
            <p:cNvPr id="8" name="Rectangle 7"/>
            <p:cNvSpPr/>
            <p:nvPr/>
          </p:nvSpPr>
          <p:spPr>
            <a:xfrm>
              <a:off x="457200" y="193886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Rubella</a:t>
              </a:r>
            </a:p>
          </p:txBody>
        </p:sp>
        <p:sp>
          <p:nvSpPr>
            <p:cNvPr id="9" name="Rectangle 8"/>
            <p:cNvSpPr/>
            <p:nvPr/>
          </p:nvSpPr>
          <p:spPr>
            <a:xfrm>
              <a:off x="457200" y="2662768"/>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Measles</a:t>
              </a:r>
            </a:p>
          </p:txBody>
        </p:sp>
        <p:sp>
          <p:nvSpPr>
            <p:cNvPr id="12" name="Right Arrow 11"/>
            <p:cNvSpPr/>
            <p:nvPr/>
          </p:nvSpPr>
          <p:spPr>
            <a:xfrm>
              <a:off x="2895600" y="1339850"/>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dirty="0"/>
                <a:t>?</a:t>
              </a:r>
            </a:p>
          </p:txBody>
        </p:sp>
        <p:sp>
          <p:nvSpPr>
            <p:cNvPr id="13" name="Right Arrow 12"/>
            <p:cNvSpPr/>
            <p:nvPr/>
          </p:nvSpPr>
          <p:spPr>
            <a:xfrm>
              <a:off x="2906729" y="2783418"/>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dirty="0"/>
                <a:t>?</a:t>
              </a:r>
            </a:p>
          </p:txBody>
        </p:sp>
      </p:grpSp>
      <p:sp>
        <p:nvSpPr>
          <p:cNvPr id="3" name="Slide Number Placeholder 2"/>
          <p:cNvSpPr>
            <a:spLocks noGrp="1"/>
          </p:cNvSpPr>
          <p:nvPr>
            <p:ph type="sldNum" sz="quarter" idx="4294967295"/>
          </p:nvPr>
        </p:nvSpPr>
        <p:spPr>
          <a:xfrm>
            <a:off x="7010400" y="6492875"/>
            <a:ext cx="2133600" cy="365125"/>
          </a:xfrm>
          <a:prstGeom prst="rect">
            <a:avLst/>
          </a:prstGeom>
        </p:spPr>
        <p:txBody>
          <a:bodyPr/>
          <a:lstStyle/>
          <a:p>
            <a:fld id="{444583ED-F364-40B3-B25B-483B5033DFA3}" type="slidenum">
              <a:rPr lang="en-US" smtClean="0"/>
              <a:pPr/>
              <a:t>38</a:t>
            </a:fld>
            <a:endParaRPr lang="en-US"/>
          </a:p>
        </p:txBody>
      </p:sp>
    </p:spTree>
    <p:extLst>
      <p:ext uri="{BB962C8B-B14F-4D97-AF65-F5344CB8AC3E}">
        <p14:creationId xmlns:p14="http://schemas.microsoft.com/office/powerpoint/2010/main" val="2168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98440"/>
          </a:xfrm>
        </p:spPr>
        <p:txBody>
          <a:bodyPr>
            <a:normAutofit/>
          </a:bodyPr>
          <a:lstStyle/>
          <a:p>
            <a:r>
              <a:rPr lang="en-US" sz="2800" dirty="0"/>
              <a:t>Example of a negative control</a:t>
            </a:r>
          </a:p>
        </p:txBody>
      </p:sp>
      <p:sp>
        <p:nvSpPr>
          <p:cNvPr id="4" name="Rectangle 3"/>
          <p:cNvSpPr/>
          <p:nvPr/>
        </p:nvSpPr>
        <p:spPr>
          <a:xfrm>
            <a:off x="457200" y="1219200"/>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Infectious</a:t>
            </a:r>
          </a:p>
          <a:p>
            <a:r>
              <a:rPr lang="en-US" sz="2000" dirty="0"/>
              <a:t>mononucleosis</a:t>
            </a:r>
          </a:p>
        </p:txBody>
      </p:sp>
      <p:sp>
        <p:nvSpPr>
          <p:cNvPr id="5" name="Rectangle 4"/>
          <p:cNvSpPr/>
          <p:nvPr/>
        </p:nvSpPr>
        <p:spPr>
          <a:xfrm>
            <a:off x="7086600" y="1219200"/>
            <a:ext cx="1600200" cy="2065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Multiple sclerosis</a:t>
            </a:r>
          </a:p>
        </p:txBody>
      </p:sp>
      <p:sp>
        <p:nvSpPr>
          <p:cNvPr id="6" name="Right Arrow 5"/>
          <p:cNvSpPr/>
          <p:nvPr/>
        </p:nvSpPr>
        <p:spPr>
          <a:xfrm>
            <a:off x="2895600" y="205951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1.31 *</a:t>
            </a:r>
          </a:p>
        </p:txBody>
      </p:sp>
      <p:sp>
        <p:nvSpPr>
          <p:cNvPr id="8" name="Rectangle 7"/>
          <p:cNvSpPr/>
          <p:nvPr/>
        </p:nvSpPr>
        <p:spPr>
          <a:xfrm>
            <a:off x="457200" y="193886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Rubella</a:t>
            </a:r>
          </a:p>
        </p:txBody>
      </p:sp>
      <p:sp>
        <p:nvSpPr>
          <p:cNvPr id="9" name="Rectangle 8"/>
          <p:cNvSpPr/>
          <p:nvPr/>
        </p:nvSpPr>
        <p:spPr>
          <a:xfrm>
            <a:off x="457200" y="2662768"/>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Measles</a:t>
            </a:r>
          </a:p>
        </p:txBody>
      </p:sp>
      <p:sp>
        <p:nvSpPr>
          <p:cNvPr id="12" name="Right Arrow 11"/>
          <p:cNvSpPr/>
          <p:nvPr/>
        </p:nvSpPr>
        <p:spPr>
          <a:xfrm>
            <a:off x="2895600" y="1339850"/>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2.22 *</a:t>
            </a:r>
          </a:p>
        </p:txBody>
      </p:sp>
      <p:sp>
        <p:nvSpPr>
          <p:cNvPr id="13" name="Right Arrow 12"/>
          <p:cNvSpPr/>
          <p:nvPr/>
        </p:nvSpPr>
        <p:spPr>
          <a:xfrm>
            <a:off x="2906729" y="2783418"/>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1.42 *</a:t>
            </a:r>
          </a:p>
        </p:txBody>
      </p:sp>
      <p:sp>
        <p:nvSpPr>
          <p:cNvPr id="3" name="TextBox 2"/>
          <p:cNvSpPr txBox="1"/>
          <p:nvPr/>
        </p:nvSpPr>
        <p:spPr>
          <a:xfrm>
            <a:off x="6881263" y="3585345"/>
            <a:ext cx="1887055" cy="523220"/>
          </a:xfrm>
          <a:prstGeom prst="rect">
            <a:avLst/>
          </a:prstGeom>
          <a:noFill/>
        </p:spPr>
        <p:txBody>
          <a:bodyPr wrap="none" rtlCol="0">
            <a:spAutoFit/>
          </a:bodyPr>
          <a:lstStyle/>
          <a:p>
            <a:r>
              <a:rPr lang="en-US" sz="2800" dirty="0"/>
              <a:t>* P &lt; .05</a:t>
            </a:r>
          </a:p>
        </p:txBody>
      </p:sp>
      <p:sp>
        <p:nvSpPr>
          <p:cNvPr id="14" name="TextBox 13"/>
          <p:cNvSpPr txBox="1"/>
          <p:nvPr/>
        </p:nvSpPr>
        <p:spPr>
          <a:xfrm>
            <a:off x="4038600" y="819090"/>
            <a:ext cx="1337610" cy="400110"/>
          </a:xfrm>
          <a:prstGeom prst="rect">
            <a:avLst/>
          </a:prstGeom>
          <a:noFill/>
        </p:spPr>
        <p:txBody>
          <a:bodyPr wrap="none" rtlCol="0">
            <a:spAutoFit/>
          </a:bodyPr>
          <a:lstStyle/>
          <a:p>
            <a:r>
              <a:rPr lang="en-US" sz="2000" dirty="0"/>
              <a:t>Odds ratio:</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48966"/>
            <a:ext cx="5860504" cy="1609033"/>
          </a:xfrm>
          <a:prstGeom prst="rect">
            <a:avLst/>
          </a:prstGeom>
          <a:noFill/>
          <a:ln w="9525">
            <a:solidFill>
              <a:schemeClr val="tx1"/>
            </a:solidFill>
            <a:miter lim="800000"/>
            <a:headEnd/>
            <a:tailEnd/>
          </a:ln>
          <a:effectLst>
            <a:outerShdw blurRad="228600" dist="215900" dir="2700000" algn="ctr" rotWithShape="0">
              <a:schemeClr val="tx1">
                <a:alpha val="68000"/>
              </a:schemeClr>
            </a:outerShdw>
          </a:effectLst>
          <a:extLst>
            <a:ext uri="{909E8E84-426E-40DD-AFC4-6F175D3DCCD1}">
              <a14:hiddenFill xmlns:a14="http://schemas.microsoft.com/office/drawing/2010/main">
                <a:solidFill>
                  <a:schemeClr val="accent1"/>
                </a:solidFill>
              </a14:hiddenFill>
            </a:ext>
          </a:extLst>
        </p:spPr>
      </p:pic>
      <p:sp>
        <p:nvSpPr>
          <p:cNvPr id="7" name="Slide Number Placeholder 6"/>
          <p:cNvSpPr>
            <a:spLocks noGrp="1"/>
          </p:cNvSpPr>
          <p:nvPr>
            <p:ph type="sldNum" sz="quarter" idx="4294967295"/>
          </p:nvPr>
        </p:nvSpPr>
        <p:spPr>
          <a:xfrm>
            <a:off x="7010400" y="6492875"/>
            <a:ext cx="2133600" cy="365125"/>
          </a:xfrm>
          <a:prstGeom prst="rect">
            <a:avLst/>
          </a:prstGeom>
        </p:spPr>
        <p:txBody>
          <a:bodyPr/>
          <a:lstStyle/>
          <a:p>
            <a:fld id="{444583ED-F364-40B3-B25B-483B5033DFA3}" type="slidenum">
              <a:rPr lang="en-US" smtClean="0"/>
              <a:pPr/>
              <a:t>39</a:t>
            </a:fld>
            <a:endParaRPr lang="en-US"/>
          </a:p>
        </p:txBody>
      </p:sp>
    </p:spTree>
    <p:extLst>
      <p:ext uri="{BB962C8B-B14F-4D97-AF65-F5344CB8AC3E}">
        <p14:creationId xmlns:p14="http://schemas.microsoft.com/office/powerpoint/2010/main" val="244786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Counterfactual reasoning for one person</a:t>
            </a:r>
          </a:p>
        </p:txBody>
      </p:sp>
      <p:cxnSp>
        <p:nvCxnSpPr>
          <p:cNvPr id="5" name="Straight Arrow Connector 4"/>
          <p:cNvCxnSpPr>
            <a:stCxn id="21" idx="3"/>
          </p:cNvCxnSpPr>
          <p:nvPr/>
        </p:nvCxnSpPr>
        <p:spPr>
          <a:xfrm>
            <a:off x="1000125" y="3000375"/>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3962400" y="2362200"/>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3962400" y="3000375"/>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3136773" y="1219510"/>
            <a:ext cx="1254252" cy="369332"/>
          </a:xfrm>
          <a:prstGeom prst="rect">
            <a:avLst/>
          </a:prstGeom>
          <a:noFill/>
        </p:spPr>
        <p:txBody>
          <a:bodyPr wrap="square" rtlCol="0">
            <a:spAutoFit/>
          </a:bodyPr>
          <a:lstStyle/>
          <a:p>
            <a:pPr algn="ctr"/>
            <a:r>
              <a:rPr lang="en-US" dirty="0"/>
              <a:t>Decision</a:t>
            </a:r>
          </a:p>
        </p:txBody>
      </p:sp>
      <p:cxnSp>
        <p:nvCxnSpPr>
          <p:cNvPr id="29" name="Straight Arrow Connector 28"/>
          <p:cNvCxnSpPr/>
          <p:nvPr/>
        </p:nvCxnSpPr>
        <p:spPr>
          <a:xfrm>
            <a:off x="914400" y="4267200"/>
            <a:ext cx="701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86100" y="5381937"/>
            <a:ext cx="1752600" cy="381000"/>
          </a:xfrm>
          <a:prstGeom prst="rect">
            <a:avLst/>
          </a:prstGeom>
          <a:noFill/>
        </p:spPr>
        <p:txBody>
          <a:bodyPr wrap="square" rtlCol="0">
            <a:spAutoFit/>
          </a:bodyPr>
          <a:lstStyle/>
          <a:p>
            <a:pPr algn="ctr"/>
            <a:r>
              <a:rPr lang="en-US" dirty="0"/>
              <a:t>Person Time</a:t>
            </a:r>
          </a:p>
        </p:txBody>
      </p:sp>
      <p:cxnSp>
        <p:nvCxnSpPr>
          <p:cNvPr id="1024" name="Straight Arrow Connector 1023"/>
          <p:cNvCxnSpPr/>
          <p:nvPr/>
        </p:nvCxnSpPr>
        <p:spPr>
          <a:xfrm>
            <a:off x="3962400" y="3124201"/>
            <a:ext cx="0" cy="114299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22192" y="4315898"/>
            <a:ext cx="419100" cy="369332"/>
          </a:xfrm>
          <a:prstGeom prst="rect">
            <a:avLst/>
          </a:prstGeom>
          <a:noFill/>
        </p:spPr>
        <p:txBody>
          <a:bodyPr wrap="square" rtlCol="0">
            <a:spAutoFit/>
          </a:bodyPr>
          <a:lstStyle/>
          <a:p>
            <a:r>
              <a:rPr lang="en-US" dirty="0"/>
              <a:t>0</a:t>
            </a:r>
          </a:p>
        </p:txBody>
      </p:sp>
      <p:sp>
        <p:nvSpPr>
          <p:cNvPr id="1025" name="Oval 1024"/>
          <p:cNvSpPr/>
          <p:nvPr/>
        </p:nvSpPr>
        <p:spPr>
          <a:xfrm>
            <a:off x="4104513" y="243159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4100894" y="3463024"/>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4648200" y="2351151"/>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4572000" y="3636645"/>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28" name="Picture 4" descr="http://www.thinkgeek.com/images/products/zoom/d0ef_back_to_the_future_mark1_deloria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0562" y="1274547"/>
            <a:ext cx="1139825" cy="720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029"/>
          <p:cNvPicPr>
            <a:picLocks noChangeAspect="1"/>
          </p:cNvPicPr>
          <p:nvPr/>
        </p:nvPicPr>
        <p:blipFill>
          <a:blip r:embed="rId3"/>
          <a:stretch>
            <a:fillRect/>
          </a:stretch>
        </p:blipFill>
        <p:spPr>
          <a:xfrm>
            <a:off x="7761541" y="2202490"/>
            <a:ext cx="326517" cy="319419"/>
          </a:xfrm>
          <a:prstGeom prst="rect">
            <a:avLst/>
          </a:prstGeom>
        </p:spPr>
      </p:pic>
      <p:pic>
        <p:nvPicPr>
          <p:cNvPr id="1031" name="Picture 1030"/>
          <p:cNvPicPr>
            <a:picLocks noChangeAspect="1"/>
          </p:cNvPicPr>
          <p:nvPr/>
        </p:nvPicPr>
        <p:blipFill>
          <a:blip r:embed="rId4"/>
          <a:stretch>
            <a:fillRect/>
          </a:stretch>
        </p:blipFill>
        <p:spPr>
          <a:xfrm>
            <a:off x="7761541" y="3518280"/>
            <a:ext cx="318401" cy="318401"/>
          </a:xfrm>
          <a:prstGeom prst="rect">
            <a:avLst/>
          </a:prstGeom>
        </p:spPr>
      </p:pic>
      <p:pic>
        <p:nvPicPr>
          <p:cNvPr id="21" name="Picture 20"/>
          <p:cNvPicPr>
            <a:picLocks noChangeAspect="1"/>
          </p:cNvPicPr>
          <p:nvPr/>
        </p:nvPicPr>
        <p:blipFill>
          <a:blip r:embed="rId5"/>
          <a:stretch>
            <a:fillRect/>
          </a:stretch>
        </p:blipFill>
        <p:spPr>
          <a:xfrm>
            <a:off x="533400" y="2667000"/>
            <a:ext cx="466725" cy="666750"/>
          </a:xfrm>
          <a:prstGeom prst="rect">
            <a:avLst/>
          </a:prstGeom>
        </p:spPr>
      </p:pic>
      <p:pic>
        <p:nvPicPr>
          <p:cNvPr id="48" name="Picture 47"/>
          <p:cNvPicPr>
            <a:picLocks noChangeAspect="1"/>
          </p:cNvPicPr>
          <p:nvPr/>
        </p:nvPicPr>
        <p:blipFill>
          <a:blip r:embed="rId5"/>
          <a:stretch>
            <a:fillRect/>
          </a:stretch>
        </p:blipFill>
        <p:spPr>
          <a:xfrm>
            <a:off x="3495675" y="2612573"/>
            <a:ext cx="466725" cy="666750"/>
          </a:xfrm>
          <a:prstGeom prst="rect">
            <a:avLst/>
          </a:prstGeom>
        </p:spPr>
      </p:pic>
      <p:sp>
        <p:nvSpPr>
          <p:cNvPr id="49" name="TextBox 48"/>
          <p:cNvSpPr txBox="1"/>
          <p:nvPr/>
        </p:nvSpPr>
        <p:spPr>
          <a:xfrm>
            <a:off x="1000125" y="4301112"/>
            <a:ext cx="1752600" cy="923330"/>
          </a:xfrm>
          <a:prstGeom prst="rect">
            <a:avLst/>
          </a:prstGeom>
          <a:noFill/>
        </p:spPr>
        <p:txBody>
          <a:bodyPr wrap="square" rtlCol="0">
            <a:spAutoFit/>
          </a:bodyPr>
          <a:lstStyle/>
          <a:p>
            <a:pPr algn="ctr"/>
            <a:r>
              <a:rPr lang="en-US" dirty="0"/>
              <a:t>Baseline:</a:t>
            </a:r>
          </a:p>
          <a:p>
            <a:pPr algn="ctr"/>
            <a:r>
              <a:rPr lang="en-US" dirty="0"/>
              <a:t>Period to satisfy inclusion criteria</a:t>
            </a:r>
          </a:p>
        </p:txBody>
      </p:sp>
      <p:sp>
        <p:nvSpPr>
          <p:cNvPr id="50" name="TextBox 49"/>
          <p:cNvSpPr txBox="1"/>
          <p:nvPr/>
        </p:nvSpPr>
        <p:spPr>
          <a:xfrm>
            <a:off x="5003292" y="4312780"/>
            <a:ext cx="2024063" cy="923330"/>
          </a:xfrm>
          <a:prstGeom prst="rect">
            <a:avLst/>
          </a:prstGeom>
          <a:noFill/>
        </p:spPr>
        <p:txBody>
          <a:bodyPr wrap="square" rtlCol="0">
            <a:spAutoFit/>
          </a:bodyPr>
          <a:lstStyle/>
          <a:p>
            <a:pPr algn="ctr"/>
            <a:r>
              <a:rPr lang="en-US" dirty="0"/>
              <a:t>Follow-up:</a:t>
            </a:r>
          </a:p>
          <a:p>
            <a:pPr algn="ctr"/>
            <a:r>
              <a:rPr lang="en-US" dirty="0"/>
              <a:t>Period to observe outcomes</a:t>
            </a:r>
          </a:p>
        </p:txBody>
      </p:sp>
    </p:spTree>
    <p:extLst>
      <p:ext uri="{BB962C8B-B14F-4D97-AF65-F5344CB8AC3E}">
        <p14:creationId xmlns:p14="http://schemas.microsoft.com/office/powerpoint/2010/main" val="356816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1.11111E-6 L 1.38889E-6 0.00023 C 1.38889E-6 -0.00393 1.38889E-6 -0.0081 0.00035 -0.0118 C 0.00069 -0.01342 0.00139 -0.01458 0.00243 -0.01597 C 0.00382 -0.01852 0.00608 -0.02106 0.00798 -0.02245 C 0.00903 -0.02315 0.01007 -0.02338 0.01076 -0.02384 C 0.01476 -0.02338 0.01858 -0.02407 0.02257 -0.02245 C 0.02344 -0.02222 0.02344 -0.01991 0.0243 -0.01852 C 0.02673 -0.01481 0.02708 -0.01458 0.03003 -0.0118 L 0.03368 -0.00393 C 0.03437 -0.00255 0.03472 -0.00069 0.03559 -1.11111E-6 L 0.03871 0.00278 C 0.0401 0.00972 0.03837 0.00417 0.04236 0.01065 C 0.04305 0.01204 0.04358 0.01366 0.0441 0.01482 C 0.04514 0.01574 0.04635 0.01551 0.04687 0.01597 C 0.0493 0.01759 0.05295 0.02153 0.05295 0.02176 C 0.05642 0.02107 0.05972 0.02083 0.06337 0.02014 C 0.06406 0.01991 0.06545 0.01945 0.06614 0.01875 C 0.06736 0.01759 0.06788 0.01597 0.0691 0.01482 C 0.06979 0.01366 0.07066 0.01296 0.07187 0.01204 L 0.07361 0.00417 C 0.07396 0.00278 0.07448 0.00139 0.07465 -1.11111E-6 C 0.07483 -0.00116 0.07604 -0.00764 0.07673 -0.00926 C 0.07778 -0.01204 0.07847 -0.01551 0.08038 -0.01713 L 0.08628 -0.02245 L 0.08906 -0.02523 C 0.09392 -0.02477 0.09861 -0.02546 0.1033 -0.02384 C 0.10538 -0.02315 0.10885 -0.01852 0.10885 -0.01829 C 0.10937 -0.01713 0.10937 -0.01574 0.11007 -0.01458 C 0.11076 -0.01342 0.11233 -0.01319 0.11285 -0.0118 C 0.1184 0.0007 0.11111 -0.00717 0.11771 -0.00116 C 0.11788 -1.11111E-6 0.11788 0.00162 0.1184 0.00278 C 0.11962 0.00556 0.12066 0.00903 0.12222 0.01065 C 0.12864 0.0169 0.12569 0.01505 0.13073 0.01736 C 0.13958 0.0169 0.1493 0.02222 0.1566 0.01597 C 0.16753 0.00695 0.15399 -0.00116 0.15851 -0.00926 C 0.16024 -0.01227 0.16163 -0.01597 0.16423 -0.01713 L 0.17292 -0.0213 C 0.17361 -0.02176 0.17448 -0.02222 0.17569 -0.02245 C 0.18055 -0.0243 0.17812 -0.02338 0.18229 -0.02523 C 0.18316 -0.02477 0.18437 -0.02454 0.18524 -0.02384 C 0.18715 -0.02245 0.19097 -0.01852 0.19097 -0.01829 L 0.19479 -0.01065 C 0.19514 -0.00926 0.19635 -0.0081 0.1967 -0.00648 C 0.19774 -0.00139 0.19809 0.00162 0.20069 0.00533 C 0.20226 0.00833 0.20364 0.01227 0.20608 0.01343 C 0.20989 0.01528 0.20781 0.01389 0.2118 0.01736 C 0.22778 0.01551 0.21736 0.01736 0.22604 0.01482 C 0.22778 0.01435 0.22934 0.01412 0.23108 0.01343 C 0.23281 0.01273 0.23646 0.01065 0.23646 0.01088 C 0.23698 0.00949 0.2375 0.0081 0.2375 0.00671 C 0.23802 0.00232 0.23802 -0.00208 0.23837 -0.00648 C 0.23854 -0.00787 0.23889 -0.00949 0.23941 -0.01065 C 0.24097 -0.01366 0.24323 -0.01528 0.24531 -0.01713 C 0.24566 -0.01852 0.24618 -0.02014 0.24722 -0.0213 C 0.2493 -0.0243 0.25278 -0.02523 0.25573 -0.02662 L 0.25833 -0.02778 C 0.25955 -0.02755 0.26423 -0.02616 0.26493 -0.02523 C 0.26701 -0.02361 0.27083 -0.01991 0.27083 -0.01967 C 0.27222 -0.01713 0.27396 -0.01505 0.27465 -0.0118 C 0.275 -0.01065 0.27517 -0.00926 0.27569 -0.00787 C 0.27778 -0.00208 0.27778 -0.00532 0.28021 -1.11111E-6 C 0.28837 0.01435 0.28073 0.00301 0.28698 0.01204 C 0.28958 0.01158 0.29531 0.01158 0.29861 0.00949 C 0.2993 0.0088 0.30035 0.00741 0.30121 0.00671 C 0.30312 0.00556 0.3059 0.00556 0.30712 0.00278 C 0.30764 0.00162 0.30712 -1.11111E-6 0.30712 -0.00116 L 0.30851 -0.00116 " pathEditMode="relative" rAng="0" ptsTypes="AAAAAAAAAAAAAAAAAAAAAAAAAAAAAAAAAAAAAAAAAAAAAAAAAAAAAAAAAAAAAAAAAAAA">
                                      <p:cBhvr>
                                        <p:cTn id="6" dur="2000" fill="hold"/>
                                        <p:tgtEl>
                                          <p:spTgt spid="21"/>
                                        </p:tgtEl>
                                        <p:attrNameLst>
                                          <p:attrName>ppt_x</p:attrName>
                                          <p:attrName>ppt_y</p:attrName>
                                        </p:attrNameLst>
                                      </p:cBhvr>
                                      <p:rCtr x="15417" y="-30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30851 -0.00116 L 0.30851 -0.0007 C 0.31198 -0.00394 0.3158 -0.00671 0.31997 -0.00857 C 0.32275 -0.00996 0.33143 -0.01111 0.33351 -0.01181 C 0.3375 -0.0125 0.34011 -0.01343 0.34341 -0.01597 C 0.34688 -0.01875 0.35018 -0.02176 0.35348 -0.02477 C 0.35539 -0.02616 0.3573 -0.02732 0.35868 -0.0294 C 0.35973 -0.03079 0.36094 -0.03218 0.36198 -0.03357 C 0.36337 -0.03565 0.36372 -0.03796 0.36528 -0.03935 C 0.36667 -0.04097 0.36893 -0.04167 0.37032 -0.04236 C 0.37275 -0.04514 0.37431 -0.04884 0.37691 -0.05116 C 0.3816 -0.05533 0.39167 -0.06273 0.39393 -0.06898 C 0.39862 -0.08102 0.39549 -0.07523 0.40382 -0.08658 C 0.40504 -0.0882 0.40591 -0.08958 0.4073 -0.09097 C 0.41164 -0.09491 0.41702 -0.09884 0.4191 -0.10417 C 0.4198 -0.10579 0.41997 -0.10718 0.42084 -0.10857 C 0.42171 -0.10996 0.42448 -0.11273 0.42448 -0.1125 L 0.42448 -0.11273 " pathEditMode="relative" rAng="0" ptsTypes="AAAAAAAAAAAAAAAAAA">
                                      <p:cBhvr>
                                        <p:cTn id="22" dur="2000" fill="hold"/>
                                        <p:tgtEl>
                                          <p:spTgt spid="21"/>
                                        </p:tgtEl>
                                        <p:attrNameLst>
                                          <p:attrName>ppt_x</p:attrName>
                                          <p:attrName>ppt_y</p:attrName>
                                        </p:attrNameLst>
                                      </p:cBhvr>
                                      <p:rCtr x="5799" y="-5556"/>
                                    </p:animMotion>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4191 -0.09768 L 0.4191 -0.09768 C 0.42066 -0.10092 0.42257 -0.1037 0.42396 -0.10717 C 0.42448 -0.10833 0.42448 -0.10995 0.425 -0.11111 C 0.42674 -0.11551 0.42709 -0.11504 0.43004 -0.11782 C 0.43073 -0.11921 0.43125 -0.1206 0.43195 -0.12176 C 0.43438 -0.12569 0.43507 -0.12592 0.43802 -0.12847 C 0.44098 -0.12801 0.4441 -0.12847 0.44705 -0.12708 C 0.44931 -0.12615 0.45296 -0.12176 0.45296 -0.12176 C 0.45539 -0.11226 0.45209 -0.12384 0.45695 -0.11389 C 0.46285 -0.10208 0.45139 -0.11851 0.46094 -0.10578 C 0.46164 -0.10301 0.46181 -0.1 0.46302 -0.09768 C 0.46441 -0.09514 0.46632 -0.09282 0.46702 -0.08981 C 0.46962 -0.07963 0.46615 -0.09213 0.46997 -0.08171 C 0.47049 -0.08055 0.47049 -0.07893 0.47101 -0.07777 L 0.47709 -0.06574 C 0.47882 -0.06203 0.47882 -0.06088 0.48195 -0.05902 C 0.48403 -0.05787 0.48802 -0.05625 0.48802 -0.05625 C 0.48976 -0.05671 0.4915 -0.05694 0.49306 -0.05764 C 0.4941 -0.05833 0.49497 -0.05949 0.49601 -0.06041 C 0.50486 -0.06713 0.49566 -0.05926 0.50296 -0.06574 C 0.50365 -0.06713 0.50434 -0.06851 0.50504 -0.06967 C 0.50591 -0.07106 0.5073 -0.07222 0.50799 -0.07361 C 0.50868 -0.075 0.50851 -0.07639 0.50903 -0.07777 C 0.51198 -0.08541 0.51181 -0.07916 0.51702 -0.08981 C 0.51962 -0.09514 0.51806 -0.09282 0.52205 -0.09652 C 0.52674 -0.10578 0.52396 -0.10254 0.529 -0.10717 C 0.52969 -0.10833 0.53021 -0.10995 0.53108 -0.11111 C 0.53351 -0.11504 0.53403 -0.11504 0.53698 -0.11782 C 0.53889 -0.12129 0.53941 -0.12291 0.54202 -0.12569 C 0.54393 -0.12777 0.54809 -0.13101 0.54809 -0.13101 C 0.55105 -0.13009 0.55278 -0.13009 0.55504 -0.12708 C 0.55799 -0.12338 0.55643 -0.12338 0.55799 -0.11921 C 0.55851 -0.11759 0.55955 -0.11666 0.56007 -0.11504 C 0.56389 -0.10324 0.55955 -0.11041 0.56511 -0.10301 C 0.56546 -0.10185 0.56546 -0.10023 0.56598 -0.09907 C 0.56684 -0.09791 0.56806 -0.09745 0.5691 -0.09652 C 0.57014 -0.09514 0.57101 -0.09375 0.57205 -0.09236 C 0.57275 -0.08981 0.57292 -0.0868 0.57396 -0.08449 C 0.57535 -0.08171 0.57726 -0.07939 0.57813 -0.07639 C 0.57865 -0.07361 0.57848 -0.07037 0.58004 -0.06828 C 0.5823 -0.06551 0.58334 -0.06365 0.58611 -0.0618 C 0.58698 -0.06111 0.58802 -0.06088 0.58907 -0.06041 C 0.59132 -0.06088 0.59393 -0.06064 0.59601 -0.0618 C 0.59827 -0.06296 0.60209 -0.06713 0.60209 -0.06713 C 0.60278 -0.06828 0.60313 -0.07014 0.604 -0.07106 C 0.61042 -0.07824 0.60591 -0.06875 0.61111 -0.07777 C 0.61736 -0.08842 0.61233 -0.08333 0.61806 -0.08842 C 0.62344 -0.09907 0.61632 -0.08611 0.62309 -0.09514 C 0.62969 -0.10393 0.61997 -0.09467 0.62813 -0.10185 L 0.63403 -0.11389 C 0.63473 -0.11504 0.63525 -0.11666 0.63611 -0.11782 C 0.63698 -0.11921 0.6382 -0.12037 0.63907 -0.12176 C 0.64323 -0.12847 0.63855 -0.12361 0.6441 -0.12847 C 0.64566 -0.12801 0.6474 -0.12801 0.64914 -0.12708 C 0.65 -0.12662 0.65591 -0.1206 0.65608 -0.12037 C 0.65868 -0.10972 0.65469 -0.12222 0.66007 -0.11504 C 0.66181 -0.11273 0.66268 -0.10972 0.66407 -0.10717 L 0.66615 -0.10301 C 0.66667 -0.10185 0.66771 -0.10069 0.66806 -0.09907 C 0.66841 -0.09768 0.66858 -0.09629 0.6691 -0.09514 C 0.66962 -0.09375 0.67049 -0.09259 0.67101 -0.09097 C 0.67466 -0.08055 0.67066 -0.08518 0.67605 -0.08032 C 0.67691 -0.07685 0.67848 -0.06944 0.68108 -0.06828 L 0.68698 -0.06574 C 0.69115 -0.0662 0.69514 -0.06643 0.69914 -0.06713 C 0.70018 -0.06713 0.70105 -0.06805 0.70209 -0.06828 C 0.71268 -0.07152 0.70434 -0.06805 0.71111 -0.07106 C 0.71216 -0.07245 0.71302 -0.07384 0.71407 -0.075 C 0.71493 -0.07615 0.71615 -0.07662 0.71702 -0.07777 C 0.71789 -0.07893 0.71823 -0.08055 0.7191 -0.08171 C 0.72153 -0.08564 0.72205 -0.08588 0.725 -0.08842 C 0.7257 -0.08981 0.72622 -0.09143 0.72709 -0.09236 C 0.72882 -0.09444 0.73316 -0.09768 0.73316 -0.09768 L 0.73316 -0.09768 " pathEditMode="relative" ptsTypes="AAAAAAAAAAAAAAAAAAAAAAAAAAAAAAAAAAAAAAAAAAAAAAAAAAAAAAAAAAAAAAAAAAAAAAAAAAA">
                                      <p:cBhvr>
                                        <p:cTn id="28" dur="2000" fill="hold"/>
                                        <p:tgtEl>
                                          <p:spTgt spid="2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6528 0.00416 L -0.06528 0.00416 C -0.10972 0.00833 -0.08333 0.00694 -0.14444 0.00532 C -0.14566 0.00486 -0.14705 0.00463 -0.14844 0.00416 C -0.1493 0.0037 -0.15035 0.00277 -0.15139 0.00277 C -0.1684 0.00185 -0.18541 0.00185 -0.20243 0.00138 C -0.20607 0.00023 -0.20851 -0.0007 -0.21232 -0.00116 C -0.21736 -0.00186 -0.22239 -0.00209 -0.22743 -0.00255 C -0.23472 -0.0051 -0.23177 -0.00463 -0.2434 -0.00255 C -0.24687 -0.00209 -0.24635 -0.0007 -0.2493 0.00138 C -0.25226 0.00324 -0.25677 0.00347 -0.25937 0.00416 C -0.26753 0.00763 -0.25451 0.00231 -0.27031 0.00671 C -0.27239 0.0074 -0.2743 0.00856 -0.27639 0.00949 C -0.27743 0.00995 -0.2783 0.01064 -0.27934 0.01064 L -0.28837 0.01203 C -0.2993 0.01689 -0.28281 0.00926 -0.29444 0.01597 C -0.29635 0.01713 -0.29844 0.01782 -0.30035 0.01875 C -0.30139 0.01921 -0.30243 0.01921 -0.30347 0.02013 C -0.3066 0.02291 -0.3059 0.02291 -0.30937 0.02407 C -0.31545 0.02638 -0.31753 0.02685 -0.32344 0.02801 C -0.32604 0.02847 -0.32882 0.0287 -0.33142 0.02939 C -0.33281 0.02963 -0.33403 0.03055 -0.33541 0.03078 C -0.33871 0.03148 -0.34201 0.03171 -0.34531 0.03217 C -0.34635 0.0324 -0.34739 0.03287 -0.34844 0.03333 C -0.34948 0.03402 -0.35035 0.03541 -0.35139 0.03611 C -0.35399 0.03726 -0.35677 0.03796 -0.35937 0.03865 C -0.36076 0.03912 -0.36215 0.03958 -0.36337 0.04004 C -0.36441 0.04051 -0.36545 0.04097 -0.36632 0.04143 C -0.36788 0.04189 -0.37465 0.04398 -0.37743 0.04537 C -0.37882 0.04629 -0.38003 0.04722 -0.38142 0.04814 C -0.38229 0.04861 -0.38351 0.04861 -0.38437 0.0493 C -0.38646 0.05092 -0.38837 0.05301 -0.39045 0.05463 L -0.3934 0.0574 L -0.40139 0.07338 C -0.40208 0.07476 -0.40295 0.07592 -0.40347 0.07731 C -0.40851 0.09814 -0.4026 0.07662 -0.40746 0.08935 C -0.40816 0.09166 -0.40885 0.09652 -0.40937 0.09884 C -0.41007 0.10138 -0.41024 0.10439 -0.41146 0.10671 C -0.41215 0.1081 -0.41285 0.10926 -0.41337 0.11064 C -0.41476 0.11481 -0.41562 0.11967 -0.41632 0.12407 C -0.41614 0.13032 -0.41614 0.13657 -0.41545 0.14282 C -0.41319 0.15926 -0.41337 0.14166 -0.41337 0.14814 L -0.41337 0.15486 " pathEditMode="relative" ptsTypes="AAAAAAAAAAAAAAAAAAAAAAAAAAAAAAAAAAAAAAAAAAA">
                                      <p:cBhvr>
                                        <p:cTn id="42" dur="2000" fill="hold"/>
                                        <p:tgtEl>
                                          <p:spTgt spid="1028"/>
                                        </p:tgtEl>
                                        <p:attrNameLst>
                                          <p:attrName>ppt_x</p:attrName>
                                          <p:attrName>ppt_y</p:attrName>
                                        </p:attrNameLst>
                                      </p:cBhvr>
                                    </p:animMotion>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2.5E-6 3.7037E-7 L 0.10052 0.09931 " pathEditMode="relative" rAng="0" ptsTypes="AA">
                                      <p:cBhvr>
                                        <p:cTn id="49" dur="2000" fill="hold"/>
                                        <p:tgtEl>
                                          <p:spTgt spid="48"/>
                                        </p:tgtEl>
                                        <p:attrNameLst>
                                          <p:attrName>ppt_x</p:attrName>
                                          <p:attrName>ppt_y</p:attrName>
                                        </p:attrNameLst>
                                      </p:cBhvr>
                                      <p:rCtr x="5017" y="4954"/>
                                    </p:animMotion>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10052 0.0993 L 0.10052 0.0993 C 0.10069 0.08958 0.10052 0.07986 0.10139 0.07013 C 0.10156 0.06851 0.10243 0.06712 0.10347 0.0662 C 0.10434 0.06527 0.10538 0.06527 0.10642 0.06481 C 0.10712 0.06342 0.10746 0.0618 0.10851 0.06087 C 0.1092 0.05995 0.11042 0.06018 0.11146 0.05949 C 0.1125 0.05879 0.11354 0.05787 0.11441 0.05671 C 0.11545 0.05555 0.11614 0.0537 0.11736 0.05277 C 0.11927 0.05138 0.12135 0.05092 0.12344 0.05023 C 0.12448 0.04976 0.12552 0.04953 0.12639 0.04884 C 0.13055 0.04513 0.1283 0.04652 0.13351 0.0449 C 0.13507 0.04513 0.1368 0.04537 0.13837 0.04606 C 0.14114 0.04745 0.14236 0.05046 0.14444 0.05277 C 0.14531 0.0537 0.14635 0.05462 0.14739 0.05555 L 0.15347 0.06736 C 0.15417 0.06875 0.15503 0.0699 0.15538 0.07152 C 0.15573 0.07268 0.15573 0.0743 0.15642 0.07546 C 0.15712 0.07662 0.15851 0.07731 0.15937 0.078 C 0.16128 0.08564 0.16024 0.08009 0.16146 0.09282 C 0.1618 0.09583 0.1618 0.09907 0.1625 0.10208 C 0.16285 0.1037 0.16389 0.10462 0.16441 0.10601 C 0.16736 0.11365 0.16267 0.10648 0.1684 0.11412 C 0.17031 0.12175 0.16788 0.11458 0.17239 0.1206 C 0.17326 0.12175 0.17344 0.12361 0.17448 0.12476 C 0.17517 0.12569 0.17639 0.12592 0.17743 0.12592 C 0.18246 0.12685 0.1875 0.12685 0.19236 0.12731 C 0.19548 0.12685 0.19844 0.12708 0.20139 0.12592 C 0.20642 0.1243 0.20312 0.12337 0.20538 0.11944 C 0.20625 0.11805 0.20746 0.11759 0.20833 0.11666 C 0.21198 0.10949 0.20955 0.11388 0.21649 0.10462 L 0.21944 0.10069 C 0.21979 0.0993 0.21996 0.09791 0.22048 0.09675 C 0.22101 0.09537 0.22187 0.09421 0.22239 0.09282 C 0.22292 0.09097 0.22309 0.08912 0.22344 0.0875 C 0.22378 0.08217 0.22396 0.07662 0.22448 0.07152 C 0.22448 0.07013 0.22465 0.06851 0.22535 0.06736 C 0.22621 0.06643 0.22743 0.06666 0.22847 0.0662 C 0.22951 0.06527 0.23038 0.06412 0.23142 0.06342 C 0.23229 0.06273 0.23351 0.06273 0.23437 0.06203 C 0.23542 0.06134 0.23628 0.06018 0.23733 0.05949 C 0.24028 0.05763 0.24479 0.05717 0.24739 0.05671 C 0.25851 0.05833 0.25347 0.05694 0.26233 0.06087 L 0.26545 0.06203 L 0.2684 0.06342 C 0.2691 0.06481 0.26962 0.0662 0.27048 0.06736 C 0.27118 0.06851 0.27257 0.06875 0.27344 0.07013 C 0.27413 0.07129 0.27396 0.07291 0.27448 0.07407 C 0.275 0.07546 0.27587 0.07662 0.27639 0.078 L 0.27934 0.09004 L 0.28142 0.09814 C 0.28177 0.0993 0.28212 0.10069 0.28246 0.10208 C 0.28385 0.11018 0.28298 0.10555 0.28542 0.11527 L 0.28646 0.11944 C 0.28733 0.12314 0.28733 0.125 0.29045 0.12731 C 0.29323 0.12939 0.29809 0.13055 0.30139 0.13148 C 0.30833 0.13101 0.31545 0.13078 0.32239 0.13009 C 0.32535 0.12962 0.32587 0.12777 0.32847 0.12592 C 0.32934 0.12546 0.33038 0.12523 0.33142 0.12476 C 0.33212 0.12337 0.33246 0.12175 0.33333 0.1206 C 0.3375 0.11527 0.3375 0.12129 0.34045 0.10995 L 0.34236 0.10208 C 0.34358 0.08333 0.34219 0.0912 0.34531 0.078 C 0.34566 0.07685 0.34583 0.07523 0.34635 0.07407 L 0.35243 0.06203 L 0.35434 0.0581 C 0.36076 0.05856 0.36719 0.05787 0.37344 0.05949 C 0.37778 0.06064 0.37934 0.0655 0.38246 0.06875 C 0.3842 0.07083 0.38663 0.07175 0.38837 0.07407 C 0.40208 0.09236 0.38194 0.06597 0.39444 0.08078 C 0.39653 0.08333 0.40035 0.08865 0.40035 0.08865 C 0.40069 0.09004 0.40087 0.09143 0.40139 0.09282 C 0.40191 0.09421 0.40347 0.09675 0.40347 0.09675 L 0.40139 0.09675 " pathEditMode="relative" ptsTypes="AAAAAAAAAAAAAAAAAAAAAAAAAAAAAAAAAAAAAAAAAAAAAAAAAAAAAAAAAAAAAAAAAAAAAAAAAA">
                                      <p:cBhvr>
                                        <p:cTn id="53" dur="2000" fill="hold"/>
                                        <p:tgtEl>
                                          <p:spTgt spid="48"/>
                                        </p:tgtEl>
                                        <p:attrNameLst>
                                          <p:attrName>ppt_x</p:attrName>
                                          <p:attrName>ppt_y</p:attrName>
                                        </p:attrNameLst>
                                      </p:cBhvr>
                                    </p:animMotion>
                                  </p:childTnLst>
                                </p:cTn>
                              </p:par>
                              <p:par>
                                <p:cTn id="54" presetID="1"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02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34" grpId="0"/>
      <p:bldP spid="1025" grpId="0" animBg="1"/>
      <p:bldP spid="36" grpId="0" animBg="1"/>
      <p:bldP spid="49" grpId="0"/>
      <p:bldP spid="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1205"/>
          </a:xfrm>
        </p:spPr>
        <p:txBody>
          <a:bodyPr>
            <a:normAutofit/>
          </a:bodyPr>
          <a:lstStyle/>
          <a:p>
            <a:r>
              <a:rPr lang="en-US" sz="2800" dirty="0"/>
              <a:t>Example of a negative control</a:t>
            </a:r>
          </a:p>
        </p:txBody>
      </p:sp>
      <p:sp>
        <p:nvSpPr>
          <p:cNvPr id="4" name="Rectangle 3"/>
          <p:cNvSpPr/>
          <p:nvPr/>
        </p:nvSpPr>
        <p:spPr>
          <a:xfrm>
            <a:off x="457200" y="1219200"/>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Infectious</a:t>
            </a:r>
          </a:p>
          <a:p>
            <a:r>
              <a:rPr lang="en-US" sz="2000" dirty="0"/>
              <a:t>mononucleosis</a:t>
            </a:r>
          </a:p>
        </p:txBody>
      </p:sp>
      <p:sp>
        <p:nvSpPr>
          <p:cNvPr id="5" name="Rectangle 4"/>
          <p:cNvSpPr/>
          <p:nvPr/>
        </p:nvSpPr>
        <p:spPr>
          <a:xfrm>
            <a:off x="7086600" y="1219199"/>
            <a:ext cx="1600200" cy="4664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Multiple sclerosis</a:t>
            </a:r>
          </a:p>
        </p:txBody>
      </p:sp>
      <p:sp>
        <p:nvSpPr>
          <p:cNvPr id="6" name="Right Arrow 5"/>
          <p:cNvSpPr/>
          <p:nvPr/>
        </p:nvSpPr>
        <p:spPr>
          <a:xfrm>
            <a:off x="2895600" y="205951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1.31 *</a:t>
            </a:r>
          </a:p>
        </p:txBody>
      </p:sp>
      <p:sp>
        <p:nvSpPr>
          <p:cNvPr id="8" name="Rectangle 7"/>
          <p:cNvSpPr/>
          <p:nvPr/>
        </p:nvSpPr>
        <p:spPr>
          <a:xfrm>
            <a:off x="457200" y="193886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Rubella</a:t>
            </a:r>
          </a:p>
        </p:txBody>
      </p:sp>
      <p:sp>
        <p:nvSpPr>
          <p:cNvPr id="9" name="Rectangle 8"/>
          <p:cNvSpPr/>
          <p:nvPr/>
        </p:nvSpPr>
        <p:spPr>
          <a:xfrm>
            <a:off x="457200" y="2662768"/>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Measles</a:t>
            </a:r>
          </a:p>
        </p:txBody>
      </p:sp>
      <p:sp>
        <p:nvSpPr>
          <p:cNvPr id="12" name="Right Arrow 11"/>
          <p:cNvSpPr/>
          <p:nvPr/>
        </p:nvSpPr>
        <p:spPr>
          <a:xfrm>
            <a:off x="2895600" y="1339850"/>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2.22 *</a:t>
            </a:r>
          </a:p>
        </p:txBody>
      </p:sp>
      <p:sp>
        <p:nvSpPr>
          <p:cNvPr id="13" name="Right Arrow 12"/>
          <p:cNvSpPr/>
          <p:nvPr/>
        </p:nvSpPr>
        <p:spPr>
          <a:xfrm>
            <a:off x="2906729" y="2783418"/>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1.42 *</a:t>
            </a:r>
          </a:p>
        </p:txBody>
      </p:sp>
      <p:sp>
        <p:nvSpPr>
          <p:cNvPr id="11" name="Rectangle 10"/>
          <p:cNvSpPr/>
          <p:nvPr/>
        </p:nvSpPr>
        <p:spPr>
          <a:xfrm>
            <a:off x="457200" y="3818179"/>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 broken arm</a:t>
            </a:r>
          </a:p>
        </p:txBody>
      </p:sp>
      <p:sp>
        <p:nvSpPr>
          <p:cNvPr id="15" name="Right Arrow 14"/>
          <p:cNvSpPr/>
          <p:nvPr/>
        </p:nvSpPr>
        <p:spPr>
          <a:xfrm>
            <a:off x="2895600" y="4658496"/>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1.23 *</a:t>
            </a:r>
          </a:p>
        </p:txBody>
      </p:sp>
      <p:sp>
        <p:nvSpPr>
          <p:cNvPr id="16" name="Rectangle 15"/>
          <p:cNvSpPr/>
          <p:nvPr/>
        </p:nvSpPr>
        <p:spPr>
          <a:xfrm>
            <a:off x="457200" y="4537846"/>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Concussion</a:t>
            </a:r>
          </a:p>
        </p:txBody>
      </p:sp>
      <p:sp>
        <p:nvSpPr>
          <p:cNvPr id="17" name="Rectangle 16"/>
          <p:cNvSpPr/>
          <p:nvPr/>
        </p:nvSpPr>
        <p:spPr>
          <a:xfrm>
            <a:off x="457200" y="526174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Tonsillectomy</a:t>
            </a:r>
          </a:p>
        </p:txBody>
      </p:sp>
      <p:sp>
        <p:nvSpPr>
          <p:cNvPr id="18" name="Right Arrow 17"/>
          <p:cNvSpPr/>
          <p:nvPr/>
        </p:nvSpPr>
        <p:spPr>
          <a:xfrm>
            <a:off x="2895600" y="3938829"/>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1.10</a:t>
            </a:r>
          </a:p>
        </p:txBody>
      </p:sp>
      <p:sp>
        <p:nvSpPr>
          <p:cNvPr id="19" name="Right Arrow 18"/>
          <p:cNvSpPr/>
          <p:nvPr/>
        </p:nvSpPr>
        <p:spPr>
          <a:xfrm>
            <a:off x="2906729" y="538239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1.25 *</a:t>
            </a:r>
          </a:p>
        </p:txBody>
      </p:sp>
      <p:sp>
        <p:nvSpPr>
          <p:cNvPr id="3" name="TextBox 2"/>
          <p:cNvSpPr txBox="1"/>
          <p:nvPr/>
        </p:nvSpPr>
        <p:spPr>
          <a:xfrm>
            <a:off x="3810000" y="3374535"/>
            <a:ext cx="2543645" cy="400110"/>
          </a:xfrm>
          <a:prstGeom prst="rect">
            <a:avLst/>
          </a:prstGeom>
          <a:noFill/>
        </p:spPr>
        <p:txBody>
          <a:bodyPr wrap="none" rtlCol="0">
            <a:spAutoFit/>
          </a:bodyPr>
          <a:lstStyle/>
          <a:p>
            <a:r>
              <a:rPr lang="en-US" sz="2000" dirty="0"/>
              <a:t>Negative controls:</a:t>
            </a:r>
          </a:p>
        </p:txBody>
      </p:sp>
      <p:sp>
        <p:nvSpPr>
          <p:cNvPr id="20" name="TextBox 19"/>
          <p:cNvSpPr txBox="1"/>
          <p:nvPr/>
        </p:nvSpPr>
        <p:spPr>
          <a:xfrm>
            <a:off x="7239000" y="5884046"/>
            <a:ext cx="1887055" cy="523220"/>
          </a:xfrm>
          <a:prstGeom prst="rect">
            <a:avLst/>
          </a:prstGeom>
          <a:noFill/>
        </p:spPr>
        <p:txBody>
          <a:bodyPr wrap="none" rtlCol="0">
            <a:spAutoFit/>
          </a:bodyPr>
          <a:lstStyle/>
          <a:p>
            <a:r>
              <a:rPr lang="en-US" sz="2800" dirty="0"/>
              <a:t>* P &lt; .05</a:t>
            </a:r>
          </a:p>
        </p:txBody>
      </p:sp>
      <p:sp>
        <p:nvSpPr>
          <p:cNvPr id="21" name="TextBox 20"/>
          <p:cNvSpPr txBox="1"/>
          <p:nvPr/>
        </p:nvSpPr>
        <p:spPr>
          <a:xfrm>
            <a:off x="4038600" y="819090"/>
            <a:ext cx="1337610" cy="400110"/>
          </a:xfrm>
          <a:prstGeom prst="rect">
            <a:avLst/>
          </a:prstGeom>
          <a:noFill/>
        </p:spPr>
        <p:txBody>
          <a:bodyPr wrap="none" rtlCol="0">
            <a:spAutoFit/>
          </a:bodyPr>
          <a:lstStyle/>
          <a:p>
            <a:r>
              <a:rPr lang="en-US" sz="2000" dirty="0"/>
              <a:t>Odds ratio:</a:t>
            </a:r>
          </a:p>
        </p:txBody>
      </p:sp>
      <p:sp>
        <p:nvSpPr>
          <p:cNvPr id="7" name="Slide Number Placeholder 6"/>
          <p:cNvSpPr>
            <a:spLocks noGrp="1"/>
          </p:cNvSpPr>
          <p:nvPr>
            <p:ph type="sldNum" sz="quarter" idx="4294967295"/>
          </p:nvPr>
        </p:nvSpPr>
        <p:spPr>
          <a:xfrm>
            <a:off x="7010400" y="6492875"/>
            <a:ext cx="2133600" cy="365125"/>
          </a:xfrm>
          <a:prstGeom prst="rect">
            <a:avLst/>
          </a:prstGeom>
        </p:spPr>
        <p:txBody>
          <a:bodyPr/>
          <a:lstStyle/>
          <a:p>
            <a:fld id="{444583ED-F364-40B3-B25B-483B5033DFA3}" type="slidenum">
              <a:rPr lang="en-US" smtClean="0"/>
              <a:pPr/>
              <a:t>40</a:t>
            </a:fld>
            <a:endParaRPr lang="en-US"/>
          </a:p>
        </p:txBody>
      </p:sp>
    </p:spTree>
    <p:extLst>
      <p:ext uri="{BB962C8B-B14F-4D97-AF65-F5344CB8AC3E}">
        <p14:creationId xmlns:p14="http://schemas.microsoft.com/office/powerpoint/2010/main" val="2278548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EFD6DB5-DB15-8A46-A9ED-B7D6725A1D63}" type="slidenum">
              <a:rPr lang="en-US" smtClean="0"/>
              <a:pPr>
                <a:defRPr/>
              </a:pPr>
              <a:t>41</a:t>
            </a:fld>
            <a:endParaRPr lang="en-US"/>
          </a:p>
        </p:txBody>
      </p:sp>
      <p:grpSp>
        <p:nvGrpSpPr>
          <p:cNvPr id="9" name="Group 8"/>
          <p:cNvGrpSpPr/>
          <p:nvPr/>
        </p:nvGrpSpPr>
        <p:grpSpPr>
          <a:xfrm>
            <a:off x="161934" y="0"/>
            <a:ext cx="8747456" cy="2470291"/>
            <a:chOff x="108814" y="128225"/>
            <a:chExt cx="8747456" cy="2470291"/>
          </a:xfrm>
        </p:grpSpPr>
        <p:pic>
          <p:nvPicPr>
            <p:cNvPr id="5" name="Picture 4"/>
            <p:cNvPicPr>
              <a:picLocks noChangeAspect="1"/>
            </p:cNvPicPr>
            <p:nvPr/>
          </p:nvPicPr>
          <p:blipFill>
            <a:blip r:embed="rId2"/>
            <a:stretch>
              <a:fillRect/>
            </a:stretch>
          </p:blipFill>
          <p:spPr>
            <a:xfrm>
              <a:off x="108814" y="128225"/>
              <a:ext cx="8747456" cy="2470291"/>
            </a:xfrm>
            <a:prstGeom prst="rect">
              <a:avLst/>
            </a:prstGeom>
          </p:spPr>
        </p:pic>
        <p:pic>
          <p:nvPicPr>
            <p:cNvPr id="6" name="Picture 5"/>
            <p:cNvPicPr>
              <a:picLocks noChangeAspect="1"/>
            </p:cNvPicPr>
            <p:nvPr/>
          </p:nvPicPr>
          <p:blipFill>
            <a:blip r:embed="rId3"/>
            <a:stretch>
              <a:fillRect/>
            </a:stretch>
          </p:blipFill>
          <p:spPr>
            <a:xfrm>
              <a:off x="5020359" y="672038"/>
              <a:ext cx="3636200" cy="507849"/>
            </a:xfrm>
            <a:prstGeom prst="rect">
              <a:avLst/>
            </a:prstGeom>
          </p:spPr>
        </p:pic>
      </p:grpSp>
      <p:pic>
        <p:nvPicPr>
          <p:cNvPr id="8" name="Picture 7"/>
          <p:cNvPicPr>
            <a:picLocks noChangeAspect="1"/>
          </p:cNvPicPr>
          <p:nvPr/>
        </p:nvPicPr>
        <p:blipFill>
          <a:blip r:embed="rId4"/>
          <a:stretch>
            <a:fillRect/>
          </a:stretch>
        </p:blipFill>
        <p:spPr>
          <a:xfrm>
            <a:off x="0" y="2660821"/>
            <a:ext cx="4933950" cy="4114800"/>
          </a:xfrm>
          <a:prstGeom prst="rect">
            <a:avLst/>
          </a:prstGeom>
        </p:spPr>
      </p:pic>
      <p:pic>
        <p:nvPicPr>
          <p:cNvPr id="10" name="Picture 9"/>
          <p:cNvPicPr>
            <a:picLocks noChangeAspect="1"/>
          </p:cNvPicPr>
          <p:nvPr/>
        </p:nvPicPr>
        <p:blipFill>
          <a:blip r:embed="rId5"/>
          <a:stretch>
            <a:fillRect/>
          </a:stretch>
        </p:blipFill>
        <p:spPr>
          <a:xfrm>
            <a:off x="4925561" y="2573362"/>
            <a:ext cx="4210050" cy="4284638"/>
          </a:xfrm>
          <a:prstGeom prst="rect">
            <a:avLst/>
          </a:prstGeom>
        </p:spPr>
      </p:pic>
      <p:sp>
        <p:nvSpPr>
          <p:cNvPr id="7" name="TextBox 6"/>
          <p:cNvSpPr txBox="1"/>
          <p:nvPr/>
        </p:nvSpPr>
        <p:spPr>
          <a:xfrm>
            <a:off x="645952" y="2467899"/>
            <a:ext cx="7952764" cy="42473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Key points:</a:t>
            </a:r>
          </a:p>
          <a:p>
            <a:pPr marL="285750" indent="-285750">
              <a:buFont typeface="Arial" panose="020B0604020202020204" pitchFamily="34" charset="0"/>
              <a:buChar char="•"/>
            </a:pPr>
            <a:r>
              <a:rPr lang="en-US" sz="1800" dirty="0"/>
              <a:t>2 types of negative controls:</a:t>
            </a:r>
          </a:p>
          <a:p>
            <a:pPr marL="741363" lvl="1" indent="-285750">
              <a:buFont typeface="Arial" panose="020B0604020202020204" pitchFamily="34" charset="0"/>
              <a:buChar char="•"/>
            </a:pPr>
            <a:r>
              <a:rPr lang="en-US" sz="1800" dirty="0"/>
              <a:t>Exposure controls</a:t>
            </a:r>
          </a:p>
          <a:p>
            <a:pPr marL="741363" lvl="1" indent="-285750">
              <a:buFont typeface="Arial" panose="020B0604020202020204" pitchFamily="34" charset="0"/>
              <a:buChar char="•"/>
            </a:pPr>
            <a:r>
              <a:rPr lang="en-US" sz="1800" dirty="0"/>
              <a:t>Outcome controls</a:t>
            </a:r>
          </a:p>
          <a:p>
            <a:pPr marL="285750" indent="-285750">
              <a:buFont typeface="Arial" panose="020B0604020202020204" pitchFamily="34" charset="0"/>
              <a:buChar char="•"/>
            </a:pPr>
            <a:r>
              <a:rPr lang="en-US" sz="1800" dirty="0"/>
              <a:t>“In principle, the measured confounders L of the A-Y relationship need not be causes of N as well, because a properly specified model that accounted for the confounding by L of A-Y would not be misled if such confounding were absent for A-N.”</a:t>
            </a:r>
          </a:p>
          <a:p>
            <a:pPr marL="285750" indent="-285750">
              <a:buFont typeface="Arial" panose="020B0604020202020204" pitchFamily="34" charset="0"/>
              <a:buChar char="•"/>
            </a:pPr>
            <a:r>
              <a:rPr lang="en-US" sz="1800" dirty="0"/>
              <a:t>“In practice, the ideal negative control outcome should be one with incoming arrows as similar as possible to those of Y, including arrows from L”</a:t>
            </a:r>
          </a:p>
          <a:p>
            <a:pPr marL="285750" indent="-285750">
              <a:buFont typeface="Arial" panose="020B0604020202020204" pitchFamily="34" charset="0"/>
              <a:buChar char="•"/>
            </a:pPr>
            <a:r>
              <a:rPr lang="en-US" sz="1800" dirty="0"/>
              <a:t>“In observational settings, the comparability between exposure A and negative control exposure B will be only approximate”</a:t>
            </a:r>
          </a:p>
          <a:p>
            <a:pPr marL="285750" indent="-285750">
              <a:buFont typeface="Arial" panose="020B0604020202020204" pitchFamily="34" charset="0"/>
              <a:buChar char="•"/>
            </a:pPr>
            <a:r>
              <a:rPr lang="en-US" sz="1800" dirty="0"/>
              <a:t>“Subject matter knowledge is required for the choice of negative controls”</a:t>
            </a:r>
          </a:p>
        </p:txBody>
      </p:sp>
    </p:spTree>
    <p:extLst>
      <p:ext uri="{BB962C8B-B14F-4D97-AF65-F5344CB8AC3E}">
        <p14:creationId xmlns:p14="http://schemas.microsoft.com/office/powerpoint/2010/main" val="320050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EFD6DB5-DB15-8A46-A9ED-B7D6725A1D63}" type="slidenum">
              <a:rPr lang="en-US" smtClean="0"/>
              <a:pPr>
                <a:defRPr/>
              </a:pPr>
              <a:t>42</a:t>
            </a:fld>
            <a:endParaRPr lang="en-US"/>
          </a:p>
        </p:txBody>
      </p:sp>
      <p:grpSp>
        <p:nvGrpSpPr>
          <p:cNvPr id="10" name="Group 9"/>
          <p:cNvGrpSpPr/>
          <p:nvPr/>
        </p:nvGrpSpPr>
        <p:grpSpPr>
          <a:xfrm>
            <a:off x="287418" y="115826"/>
            <a:ext cx="8445420" cy="5786692"/>
            <a:chOff x="119846" y="121614"/>
            <a:chExt cx="8445420" cy="5786692"/>
          </a:xfrm>
        </p:grpSpPr>
        <p:pic>
          <p:nvPicPr>
            <p:cNvPr id="9" name="Picture 8"/>
            <p:cNvPicPr>
              <a:picLocks noChangeAspect="1"/>
            </p:cNvPicPr>
            <p:nvPr/>
          </p:nvPicPr>
          <p:blipFill>
            <a:blip r:embed="rId2"/>
            <a:stretch>
              <a:fillRect/>
            </a:stretch>
          </p:blipFill>
          <p:spPr>
            <a:xfrm>
              <a:off x="119846" y="121614"/>
              <a:ext cx="8445420" cy="5054987"/>
            </a:xfrm>
            <a:prstGeom prst="rect">
              <a:avLst/>
            </a:prstGeom>
          </p:spPr>
        </p:pic>
        <p:pic>
          <p:nvPicPr>
            <p:cNvPr id="6" name="Picture 5"/>
            <p:cNvPicPr>
              <a:picLocks noChangeAspect="1"/>
            </p:cNvPicPr>
            <p:nvPr/>
          </p:nvPicPr>
          <p:blipFill>
            <a:blip r:embed="rId3"/>
            <a:stretch>
              <a:fillRect/>
            </a:stretch>
          </p:blipFill>
          <p:spPr>
            <a:xfrm>
              <a:off x="4902119" y="5417888"/>
              <a:ext cx="3541908" cy="490418"/>
            </a:xfrm>
            <a:prstGeom prst="rect">
              <a:avLst/>
            </a:prstGeom>
          </p:spPr>
        </p:pic>
        <p:pic>
          <p:nvPicPr>
            <p:cNvPr id="7" name="Picture 3"/>
            <p:cNvPicPr>
              <a:picLocks noChangeAspect="1" noChangeArrowheads="1"/>
            </p:cNvPicPr>
            <p:nvPr/>
          </p:nvPicPr>
          <p:blipFill>
            <a:blip r:embed="rId4" cstate="print"/>
            <a:srcRect/>
            <a:stretch>
              <a:fillRect/>
            </a:stretch>
          </p:blipFill>
          <p:spPr bwMode="auto">
            <a:xfrm>
              <a:off x="173619" y="679510"/>
              <a:ext cx="2284322" cy="808299"/>
            </a:xfrm>
            <a:prstGeom prst="rect">
              <a:avLst/>
            </a:prstGeom>
            <a:noFill/>
            <a:ln w="9525">
              <a:noFill/>
              <a:miter lim="800000"/>
              <a:headEnd/>
              <a:tailEnd/>
            </a:ln>
          </p:spPr>
        </p:pic>
      </p:grpSp>
      <p:sp>
        <p:nvSpPr>
          <p:cNvPr id="11" name="TextBox 10"/>
          <p:cNvSpPr txBox="1"/>
          <p:nvPr/>
        </p:nvSpPr>
        <p:spPr>
          <a:xfrm>
            <a:off x="1279003" y="3298896"/>
            <a:ext cx="7453835" cy="34163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Key points:</a:t>
            </a:r>
          </a:p>
          <a:p>
            <a:pPr marL="285750" indent="-285750">
              <a:buFont typeface="Arial" panose="020B0604020202020204" pitchFamily="34" charset="0"/>
              <a:buChar char="•"/>
            </a:pPr>
            <a:r>
              <a:rPr lang="en-US" sz="1800" dirty="0"/>
              <a:t>“A falsification hypothesis is a claim, distinct from the one being tested, that researchers believe is highly unlikely to be causally related to the intervention in question.”</a:t>
            </a:r>
          </a:p>
          <a:p>
            <a:pPr marL="285750" indent="-285750">
              <a:buFont typeface="Arial" panose="020B0604020202020204" pitchFamily="34" charset="0"/>
              <a:buChar char="•"/>
            </a:pPr>
            <a:r>
              <a:rPr lang="en-US" sz="1800" dirty="0"/>
              <a:t>“Falsification analysis can be operationalized by asking investigators to specify implausible hypotheses up front and then testing those claims using statistical methods similar to those used in the primary analysis.”</a:t>
            </a:r>
          </a:p>
          <a:p>
            <a:pPr marL="285750" indent="-285750">
              <a:buFont typeface="Arial" panose="020B0604020202020204" pitchFamily="34" charset="0"/>
              <a:buChar char="•"/>
            </a:pPr>
            <a:r>
              <a:rPr lang="en-US" sz="1800" dirty="0"/>
              <a:t>“Although no published recommendations exist, standardized falsification analyses with 3 or 4 </a:t>
            </a:r>
            <a:r>
              <a:rPr lang="en-US" sz="1800" dirty="0" err="1"/>
              <a:t>prespecified</a:t>
            </a:r>
            <a:r>
              <a:rPr lang="en-US" sz="1800" dirty="0"/>
              <a:t> or highly prevalent disease outcomes may help strengthen the validity of observational studies”</a:t>
            </a:r>
          </a:p>
        </p:txBody>
      </p:sp>
    </p:spTree>
    <p:extLst>
      <p:ext uri="{BB962C8B-B14F-4D97-AF65-F5344CB8AC3E}">
        <p14:creationId xmlns:p14="http://schemas.microsoft.com/office/powerpoint/2010/main" val="217407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488345" y="0"/>
            <a:ext cx="7872668" cy="3856252"/>
          </a:xfrm>
          <a:prstGeom prst="rect">
            <a:avLst/>
          </a:prstGeom>
        </p:spPr>
      </p:pic>
      <p:sp>
        <p:nvSpPr>
          <p:cNvPr id="4" name="Slide Number Placeholder 3"/>
          <p:cNvSpPr>
            <a:spLocks noGrp="1"/>
          </p:cNvSpPr>
          <p:nvPr>
            <p:ph type="sldNum" sz="quarter" idx="10"/>
          </p:nvPr>
        </p:nvSpPr>
        <p:spPr/>
        <p:txBody>
          <a:bodyPr/>
          <a:lstStyle/>
          <a:p>
            <a:pPr>
              <a:defRPr/>
            </a:pPr>
            <a:fld id="{1EFD6DB5-DB15-8A46-A9ED-B7D6725A1D63}" type="slidenum">
              <a:rPr lang="en-US" smtClean="0"/>
              <a:pPr>
                <a:defRPr/>
              </a:pPr>
              <a:t>43</a:t>
            </a:fld>
            <a:endParaRPr lang="en-US"/>
          </a:p>
        </p:txBody>
      </p:sp>
      <p:sp>
        <p:nvSpPr>
          <p:cNvPr id="6" name="TextBox 5"/>
          <p:cNvSpPr txBox="1"/>
          <p:nvPr/>
        </p:nvSpPr>
        <p:spPr>
          <a:xfrm>
            <a:off x="1279003" y="3298896"/>
            <a:ext cx="7453835"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Key points:</a:t>
            </a:r>
          </a:p>
          <a:p>
            <a:pPr marL="285750" indent="-285750">
              <a:buFont typeface="Arial" panose="020B0604020202020204" pitchFamily="34" charset="0"/>
              <a:buChar char="•"/>
            </a:pPr>
            <a:r>
              <a:rPr lang="en-US" sz="1800" dirty="0"/>
              <a:t>“The extent to which an analysis may reveal unobserved confounding bias relies on the non-empirically verifiable assumption that the negative control outcome is carefully chosen so that it is solely influenced by observed and unobserved confounders of the exposure-outcome relationship in view”</a:t>
            </a:r>
          </a:p>
          <a:p>
            <a:pPr marL="285750" indent="-285750">
              <a:buFont typeface="Arial" panose="020B0604020202020204" pitchFamily="34" charset="0"/>
              <a:buChar char="•"/>
            </a:pPr>
            <a:r>
              <a:rPr lang="en-US" sz="1800" dirty="0"/>
              <a:t>“We propose to use a negative control outcome not only to detect, but also to correct for unmeasured confounding bias”</a:t>
            </a:r>
          </a:p>
        </p:txBody>
      </p:sp>
    </p:spTree>
    <p:extLst>
      <p:ext uri="{BB962C8B-B14F-4D97-AF65-F5344CB8AC3E}">
        <p14:creationId xmlns:p14="http://schemas.microsoft.com/office/powerpoint/2010/main" val="163970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EFD6DB5-DB15-8A46-A9ED-B7D6725A1D63}" type="slidenum">
              <a:rPr lang="en-US" smtClean="0"/>
              <a:pPr>
                <a:defRPr/>
              </a:pPr>
              <a:t>44</a:t>
            </a:fld>
            <a:endParaRPr lang="en-US"/>
          </a:p>
        </p:txBody>
      </p:sp>
      <p:grpSp>
        <p:nvGrpSpPr>
          <p:cNvPr id="7" name="Group 6"/>
          <p:cNvGrpSpPr/>
          <p:nvPr/>
        </p:nvGrpSpPr>
        <p:grpSpPr>
          <a:xfrm>
            <a:off x="243533" y="0"/>
            <a:ext cx="8665857" cy="2293027"/>
            <a:chOff x="243533" y="116824"/>
            <a:chExt cx="8665857" cy="2293027"/>
          </a:xfrm>
        </p:grpSpPr>
        <p:pic>
          <p:nvPicPr>
            <p:cNvPr id="5" name="Picture 4"/>
            <p:cNvPicPr>
              <a:picLocks noChangeAspect="1"/>
            </p:cNvPicPr>
            <p:nvPr/>
          </p:nvPicPr>
          <p:blipFill>
            <a:blip r:embed="rId2"/>
            <a:stretch>
              <a:fillRect/>
            </a:stretch>
          </p:blipFill>
          <p:spPr>
            <a:xfrm>
              <a:off x="243533" y="116824"/>
              <a:ext cx="8665857" cy="2293027"/>
            </a:xfrm>
            <a:prstGeom prst="rect">
              <a:avLst/>
            </a:prstGeom>
          </p:spPr>
        </p:pic>
        <p:pic>
          <p:nvPicPr>
            <p:cNvPr id="6" name="Picture 5"/>
            <p:cNvPicPr>
              <a:picLocks noChangeAspect="1"/>
            </p:cNvPicPr>
            <p:nvPr/>
          </p:nvPicPr>
          <p:blipFill>
            <a:blip r:embed="rId3"/>
            <a:stretch>
              <a:fillRect/>
            </a:stretch>
          </p:blipFill>
          <p:spPr>
            <a:xfrm>
              <a:off x="5432765" y="678720"/>
              <a:ext cx="3476625" cy="409575"/>
            </a:xfrm>
            <a:prstGeom prst="rect">
              <a:avLst/>
            </a:prstGeom>
          </p:spPr>
        </p:pic>
      </p:grpSp>
      <p:pic>
        <p:nvPicPr>
          <p:cNvPr id="11" name="Picture 10"/>
          <p:cNvPicPr>
            <a:picLocks noChangeAspect="1"/>
          </p:cNvPicPr>
          <p:nvPr/>
        </p:nvPicPr>
        <p:blipFill>
          <a:blip r:embed="rId4"/>
          <a:stretch>
            <a:fillRect/>
          </a:stretch>
        </p:blipFill>
        <p:spPr>
          <a:xfrm>
            <a:off x="0" y="2382197"/>
            <a:ext cx="5173362" cy="4333019"/>
          </a:xfrm>
          <a:prstGeom prst="rect">
            <a:avLst/>
          </a:prstGeom>
        </p:spPr>
      </p:pic>
      <p:pic>
        <p:nvPicPr>
          <p:cNvPr id="13" name="Picture 12"/>
          <p:cNvPicPr>
            <a:picLocks noChangeAspect="1"/>
          </p:cNvPicPr>
          <p:nvPr/>
        </p:nvPicPr>
        <p:blipFill>
          <a:blip r:embed="rId5"/>
          <a:stretch>
            <a:fillRect/>
          </a:stretch>
        </p:blipFill>
        <p:spPr>
          <a:xfrm>
            <a:off x="5356824" y="2419017"/>
            <a:ext cx="3663608" cy="2621924"/>
          </a:xfrm>
          <a:prstGeom prst="rect">
            <a:avLst/>
          </a:prstGeom>
        </p:spPr>
      </p:pic>
      <p:pic>
        <p:nvPicPr>
          <p:cNvPr id="14" name="Picture 13"/>
          <p:cNvPicPr>
            <a:picLocks noChangeAspect="1"/>
          </p:cNvPicPr>
          <p:nvPr/>
        </p:nvPicPr>
        <p:blipFill>
          <a:blip r:embed="rId6"/>
          <a:stretch>
            <a:fillRect/>
          </a:stretch>
        </p:blipFill>
        <p:spPr>
          <a:xfrm>
            <a:off x="5916957" y="5040941"/>
            <a:ext cx="2724150" cy="1657350"/>
          </a:xfrm>
          <a:prstGeom prst="rect">
            <a:avLst/>
          </a:prstGeom>
        </p:spPr>
      </p:pic>
      <p:pic>
        <p:nvPicPr>
          <p:cNvPr id="10" name="Picture 9"/>
          <p:cNvPicPr>
            <a:picLocks noChangeAspect="1"/>
          </p:cNvPicPr>
          <p:nvPr/>
        </p:nvPicPr>
        <p:blipFill>
          <a:blip r:embed="rId7"/>
          <a:stretch>
            <a:fillRect/>
          </a:stretch>
        </p:blipFill>
        <p:spPr>
          <a:xfrm>
            <a:off x="1635874" y="2382714"/>
            <a:ext cx="5881173" cy="4475286"/>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1279003" y="3298896"/>
            <a:ext cx="7453835" cy="34163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Key points:</a:t>
            </a:r>
          </a:p>
          <a:p>
            <a:pPr marL="285750" indent="-285750">
              <a:buFont typeface="Arial" panose="020B0604020202020204" pitchFamily="34" charset="0"/>
              <a:buChar char="•"/>
            </a:pPr>
            <a:r>
              <a:rPr lang="en-US" sz="1800" dirty="0"/>
              <a:t>Negative controls demonstrated to detect 3 primary sources of systematic error:</a:t>
            </a:r>
          </a:p>
          <a:p>
            <a:pPr marL="741363" lvl="1" indent="-285750">
              <a:buFont typeface="Arial" panose="020B0604020202020204" pitchFamily="34" charset="0"/>
              <a:buChar char="•"/>
            </a:pPr>
            <a:r>
              <a:rPr lang="en-US" sz="1800" dirty="0"/>
              <a:t>Confounding</a:t>
            </a:r>
          </a:p>
          <a:p>
            <a:pPr marL="741363" lvl="1" indent="-285750">
              <a:buFont typeface="Arial" panose="020B0604020202020204" pitchFamily="34" charset="0"/>
              <a:buChar char="•"/>
            </a:pPr>
            <a:r>
              <a:rPr lang="en-US" sz="1800" dirty="0"/>
              <a:t>Selection bias</a:t>
            </a:r>
          </a:p>
          <a:p>
            <a:pPr marL="741363" lvl="1" indent="-285750">
              <a:buFont typeface="Arial" panose="020B0604020202020204" pitchFamily="34" charset="0"/>
              <a:buChar char="•"/>
            </a:pPr>
            <a:r>
              <a:rPr lang="en-US" sz="1800" dirty="0"/>
              <a:t>Measurement bias</a:t>
            </a:r>
          </a:p>
          <a:p>
            <a:pPr marL="285750" indent="-285750">
              <a:buFont typeface="Arial" panose="020B0604020202020204" pitchFamily="34" charset="0"/>
              <a:buChar char="•"/>
            </a:pPr>
            <a:r>
              <a:rPr lang="en-US" sz="1800" dirty="0"/>
              <a:t>Negative controls shown to have utility across many different study types:  observational vs. RCT; prospective vs. retrospective; case control vs. cohort</a:t>
            </a:r>
          </a:p>
          <a:p>
            <a:pPr marL="285750" indent="-285750">
              <a:buFont typeface="Arial" panose="020B0604020202020204" pitchFamily="34" charset="0"/>
              <a:buChar char="•"/>
            </a:pPr>
            <a:r>
              <a:rPr lang="en-US" sz="1800" dirty="0"/>
              <a:t>“The ability of a negative control to adequately detect bias ultimately relies on the plausibility of (often untestable) assumptions encoded in its causal diagram”</a:t>
            </a:r>
          </a:p>
        </p:txBody>
      </p:sp>
    </p:spTree>
    <p:extLst>
      <p:ext uri="{BB962C8B-B14F-4D97-AF65-F5344CB8AC3E}">
        <p14:creationId xmlns:p14="http://schemas.microsoft.com/office/powerpoint/2010/main" val="35355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endParaRPr lang="en-US" dirty="0"/>
          </a:p>
        </p:txBody>
      </p:sp>
      <p:pic>
        <p:nvPicPr>
          <p:cNvPr id="6" name="Picture 5"/>
          <p:cNvPicPr>
            <a:picLocks noChangeAspect="1"/>
          </p:cNvPicPr>
          <p:nvPr/>
        </p:nvPicPr>
        <p:blipFill>
          <a:blip r:embed="rId2"/>
          <a:stretch>
            <a:fillRect/>
          </a:stretch>
        </p:blipFill>
        <p:spPr>
          <a:xfrm>
            <a:off x="1073373" y="-57870"/>
            <a:ext cx="6997253" cy="4609422"/>
          </a:xfrm>
          <a:prstGeom prst="rect">
            <a:avLst/>
          </a:prstGeom>
        </p:spPr>
      </p:pic>
      <p:pic>
        <p:nvPicPr>
          <p:cNvPr id="5" name="Picture 4"/>
          <p:cNvPicPr>
            <a:picLocks noChangeAspect="1"/>
          </p:cNvPicPr>
          <p:nvPr/>
        </p:nvPicPr>
        <p:blipFill>
          <a:blip r:embed="rId3"/>
          <a:stretch>
            <a:fillRect/>
          </a:stretch>
        </p:blipFill>
        <p:spPr>
          <a:xfrm>
            <a:off x="573247" y="3659116"/>
            <a:ext cx="8110603" cy="3198884"/>
          </a:xfrm>
          <a:prstGeom prst="rect">
            <a:avLst/>
          </a:prstGeom>
        </p:spPr>
      </p:pic>
    </p:spTree>
    <p:extLst>
      <p:ext uri="{BB962C8B-B14F-4D97-AF65-F5344CB8AC3E}">
        <p14:creationId xmlns:p14="http://schemas.microsoft.com/office/powerpoint/2010/main" val="103753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endParaRPr lang="en-US" dirty="0"/>
          </a:p>
        </p:txBody>
      </p:sp>
      <p:grpSp>
        <p:nvGrpSpPr>
          <p:cNvPr id="7" name="Group 6"/>
          <p:cNvGrpSpPr/>
          <p:nvPr/>
        </p:nvGrpSpPr>
        <p:grpSpPr>
          <a:xfrm>
            <a:off x="471127" y="93061"/>
            <a:ext cx="8186738" cy="3379615"/>
            <a:chOff x="181760" y="52550"/>
            <a:chExt cx="8186738" cy="3379615"/>
          </a:xfrm>
        </p:grpSpPr>
        <p:pic>
          <p:nvPicPr>
            <p:cNvPr id="5" name="Picture 4"/>
            <p:cNvPicPr>
              <a:picLocks noChangeAspect="1"/>
            </p:cNvPicPr>
            <p:nvPr/>
          </p:nvPicPr>
          <p:blipFill>
            <a:blip r:embed="rId2"/>
            <a:stretch>
              <a:fillRect/>
            </a:stretch>
          </p:blipFill>
          <p:spPr>
            <a:xfrm>
              <a:off x="181760" y="52550"/>
              <a:ext cx="8186738" cy="3379615"/>
            </a:xfrm>
            <a:prstGeom prst="rect">
              <a:avLst/>
            </a:prstGeom>
          </p:spPr>
        </p:pic>
        <p:pic>
          <p:nvPicPr>
            <p:cNvPr id="6" name="Picture 5"/>
            <p:cNvPicPr>
              <a:picLocks noChangeAspect="1"/>
            </p:cNvPicPr>
            <p:nvPr/>
          </p:nvPicPr>
          <p:blipFill>
            <a:blip r:embed="rId3"/>
            <a:stretch>
              <a:fillRect/>
            </a:stretch>
          </p:blipFill>
          <p:spPr>
            <a:xfrm>
              <a:off x="2563795" y="338137"/>
              <a:ext cx="5764194" cy="596014"/>
            </a:xfrm>
            <a:prstGeom prst="rect">
              <a:avLst/>
            </a:prstGeom>
          </p:spPr>
        </p:pic>
      </p:grpSp>
      <p:pic>
        <p:nvPicPr>
          <p:cNvPr id="8" name="Picture 7"/>
          <p:cNvPicPr>
            <a:picLocks noChangeAspect="1"/>
          </p:cNvPicPr>
          <p:nvPr/>
        </p:nvPicPr>
        <p:blipFill>
          <a:blip r:embed="rId4"/>
          <a:stretch>
            <a:fillRect/>
          </a:stretch>
        </p:blipFill>
        <p:spPr>
          <a:xfrm>
            <a:off x="1350824" y="2184613"/>
            <a:ext cx="6722518" cy="5516203"/>
          </a:xfrm>
          <a:prstGeom prst="rect">
            <a:avLst/>
          </a:prstGeom>
        </p:spPr>
      </p:pic>
    </p:spTree>
    <p:extLst>
      <p:ext uri="{BB962C8B-B14F-4D97-AF65-F5344CB8AC3E}">
        <p14:creationId xmlns:p14="http://schemas.microsoft.com/office/powerpoint/2010/main" val="122749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endParaRPr lang="en-US" dirty="0"/>
          </a:p>
        </p:txBody>
      </p:sp>
      <p:pic>
        <p:nvPicPr>
          <p:cNvPr id="5" name="Picture 4"/>
          <p:cNvPicPr>
            <a:picLocks noChangeAspect="1"/>
          </p:cNvPicPr>
          <p:nvPr/>
        </p:nvPicPr>
        <p:blipFill>
          <a:blip r:embed="rId2"/>
          <a:stretch>
            <a:fillRect/>
          </a:stretch>
        </p:blipFill>
        <p:spPr>
          <a:xfrm>
            <a:off x="512783" y="46716"/>
            <a:ext cx="8770114" cy="2925505"/>
          </a:xfrm>
          <a:prstGeom prst="rect">
            <a:avLst/>
          </a:prstGeom>
        </p:spPr>
      </p:pic>
      <p:pic>
        <p:nvPicPr>
          <p:cNvPr id="6" name="Picture 5"/>
          <p:cNvPicPr>
            <a:picLocks noChangeAspect="1"/>
          </p:cNvPicPr>
          <p:nvPr/>
        </p:nvPicPr>
        <p:blipFill>
          <a:blip r:embed="rId3"/>
          <a:stretch>
            <a:fillRect/>
          </a:stretch>
        </p:blipFill>
        <p:spPr>
          <a:xfrm>
            <a:off x="566234" y="2147076"/>
            <a:ext cx="6557984" cy="5336739"/>
          </a:xfrm>
          <a:prstGeom prst="rect">
            <a:avLst/>
          </a:prstGeom>
        </p:spPr>
      </p:pic>
    </p:spTree>
    <p:extLst>
      <p:ext uri="{BB962C8B-B14F-4D97-AF65-F5344CB8AC3E}">
        <p14:creationId xmlns:p14="http://schemas.microsoft.com/office/powerpoint/2010/main" val="108285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endParaRPr lang="en-US" dirty="0"/>
          </a:p>
        </p:txBody>
      </p:sp>
      <p:pic>
        <p:nvPicPr>
          <p:cNvPr id="5" name="Picture 4"/>
          <p:cNvPicPr>
            <a:picLocks noChangeAspect="1"/>
          </p:cNvPicPr>
          <p:nvPr/>
        </p:nvPicPr>
        <p:blipFill>
          <a:blip r:embed="rId2"/>
          <a:stretch>
            <a:fillRect/>
          </a:stretch>
        </p:blipFill>
        <p:spPr>
          <a:xfrm>
            <a:off x="1392097" y="-1"/>
            <a:ext cx="6374516" cy="3392887"/>
          </a:xfrm>
          <a:prstGeom prst="rect">
            <a:avLst/>
          </a:prstGeom>
        </p:spPr>
      </p:pic>
      <p:pic>
        <p:nvPicPr>
          <p:cNvPr id="6" name="Picture 5"/>
          <p:cNvPicPr>
            <a:picLocks noChangeAspect="1"/>
          </p:cNvPicPr>
          <p:nvPr/>
        </p:nvPicPr>
        <p:blipFill>
          <a:blip r:embed="rId3"/>
          <a:stretch>
            <a:fillRect/>
          </a:stretch>
        </p:blipFill>
        <p:spPr>
          <a:xfrm>
            <a:off x="11293" y="2789497"/>
            <a:ext cx="9207877" cy="3977803"/>
          </a:xfrm>
          <a:prstGeom prst="rect">
            <a:avLst/>
          </a:prstGeom>
        </p:spPr>
      </p:pic>
    </p:spTree>
    <p:extLst>
      <p:ext uri="{BB962C8B-B14F-4D97-AF65-F5344CB8AC3E}">
        <p14:creationId xmlns:p14="http://schemas.microsoft.com/office/powerpoint/2010/main" val="11519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2049-7F77-41A1-BB38-0C0E7FE324F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65628F3-F1C0-4B7E-ADD1-5B09A5006FA2}"/>
              </a:ext>
            </a:extLst>
          </p:cNvPr>
          <p:cNvPicPr>
            <a:picLocks noChangeAspect="1"/>
          </p:cNvPicPr>
          <p:nvPr/>
        </p:nvPicPr>
        <p:blipFill>
          <a:blip r:embed="rId2"/>
          <a:stretch>
            <a:fillRect/>
          </a:stretch>
        </p:blipFill>
        <p:spPr>
          <a:xfrm>
            <a:off x="150290" y="1143000"/>
            <a:ext cx="8843419" cy="3276600"/>
          </a:xfrm>
          <a:prstGeom prst="rect">
            <a:avLst/>
          </a:prstGeom>
        </p:spPr>
      </p:pic>
      <p:pic>
        <p:nvPicPr>
          <p:cNvPr id="5" name="Picture 4">
            <a:extLst>
              <a:ext uri="{FF2B5EF4-FFF2-40B4-BE49-F238E27FC236}">
                <a16:creationId xmlns:a16="http://schemas.microsoft.com/office/drawing/2014/main" id="{A6A71DD1-026B-4B7A-AB7F-3C944772C97D}"/>
              </a:ext>
            </a:extLst>
          </p:cNvPr>
          <p:cNvPicPr>
            <a:picLocks noChangeAspect="1"/>
          </p:cNvPicPr>
          <p:nvPr/>
        </p:nvPicPr>
        <p:blipFill>
          <a:blip r:embed="rId3"/>
          <a:stretch>
            <a:fillRect/>
          </a:stretch>
        </p:blipFill>
        <p:spPr>
          <a:xfrm>
            <a:off x="1843086" y="3034254"/>
            <a:ext cx="5457825" cy="3823746"/>
          </a:xfrm>
          <a:prstGeom prst="rect">
            <a:avLst/>
          </a:prstGeom>
        </p:spPr>
      </p:pic>
    </p:spTree>
    <p:extLst>
      <p:ext uri="{BB962C8B-B14F-4D97-AF65-F5344CB8AC3E}">
        <p14:creationId xmlns:p14="http://schemas.microsoft.com/office/powerpoint/2010/main" val="234337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Counterfactual reasoning for a population</a:t>
            </a:r>
          </a:p>
        </p:txBody>
      </p:sp>
      <p:cxnSp>
        <p:nvCxnSpPr>
          <p:cNvPr id="5" name="Straight Arrow Connector 4"/>
          <p:cNvCxnSpPr>
            <a:stCxn id="21" idx="3"/>
          </p:cNvCxnSpPr>
          <p:nvPr/>
        </p:nvCxnSpPr>
        <p:spPr>
          <a:xfrm>
            <a:off x="1000125" y="1802028"/>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3962400" y="1163853"/>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3962400" y="1802028"/>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4104513" y="1233252"/>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4100894" y="2264677"/>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4648200" y="1152804"/>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4572000" y="2438298"/>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28" name="Picture 4" descr="http://www.thinkgeek.com/images/products/zoom/d0ef_back_to_the_future_mark1_deloria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0562" y="1414463"/>
            <a:ext cx="1139825" cy="720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029"/>
          <p:cNvPicPr>
            <a:picLocks noChangeAspect="1"/>
          </p:cNvPicPr>
          <p:nvPr/>
        </p:nvPicPr>
        <p:blipFill>
          <a:blip r:embed="rId3"/>
          <a:stretch>
            <a:fillRect/>
          </a:stretch>
        </p:blipFill>
        <p:spPr>
          <a:xfrm>
            <a:off x="7937441" y="1032445"/>
            <a:ext cx="326517" cy="319419"/>
          </a:xfrm>
          <a:prstGeom prst="rect">
            <a:avLst/>
          </a:prstGeom>
        </p:spPr>
      </p:pic>
      <p:pic>
        <p:nvPicPr>
          <p:cNvPr id="1031" name="Picture 1030"/>
          <p:cNvPicPr>
            <a:picLocks noChangeAspect="1"/>
          </p:cNvPicPr>
          <p:nvPr/>
        </p:nvPicPr>
        <p:blipFill>
          <a:blip r:embed="rId4"/>
          <a:stretch>
            <a:fillRect/>
          </a:stretch>
        </p:blipFill>
        <p:spPr>
          <a:xfrm>
            <a:off x="7901874" y="2300899"/>
            <a:ext cx="318401" cy="318401"/>
          </a:xfrm>
          <a:prstGeom prst="rect">
            <a:avLst/>
          </a:prstGeom>
        </p:spPr>
      </p:pic>
      <p:pic>
        <p:nvPicPr>
          <p:cNvPr id="21" name="Picture 20"/>
          <p:cNvPicPr>
            <a:picLocks noChangeAspect="1"/>
          </p:cNvPicPr>
          <p:nvPr/>
        </p:nvPicPr>
        <p:blipFill>
          <a:blip r:embed="rId5"/>
          <a:stretch>
            <a:fillRect/>
          </a:stretch>
        </p:blipFill>
        <p:spPr>
          <a:xfrm>
            <a:off x="533400" y="1468653"/>
            <a:ext cx="466725" cy="666750"/>
          </a:xfrm>
          <a:prstGeom prst="rect">
            <a:avLst/>
          </a:prstGeom>
        </p:spPr>
      </p:pic>
      <p:cxnSp>
        <p:nvCxnSpPr>
          <p:cNvPr id="23" name="Straight Arrow Connector 22"/>
          <p:cNvCxnSpPr/>
          <p:nvPr/>
        </p:nvCxnSpPr>
        <p:spPr>
          <a:xfrm>
            <a:off x="976313" y="3541085"/>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p:cNvCxnSpPr/>
          <p:nvPr/>
        </p:nvCxnSpPr>
        <p:spPr>
          <a:xfrm flipV="1">
            <a:off x="3938588" y="2902910"/>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3938588" y="3541085"/>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4080701" y="297230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4077082" y="4003734"/>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624388" y="2891861"/>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4548188" y="4177355"/>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35" name="Picture 4" descr="http://www.thinkgeek.com/images/products/zoom/d0ef_back_to_the_future_mark1_deloria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7816" y="3124709"/>
            <a:ext cx="1139825" cy="7209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3"/>
          <a:stretch>
            <a:fillRect/>
          </a:stretch>
        </p:blipFill>
        <p:spPr>
          <a:xfrm>
            <a:off x="7897560" y="2718627"/>
            <a:ext cx="326517" cy="319419"/>
          </a:xfrm>
          <a:prstGeom prst="rect">
            <a:avLst/>
          </a:prstGeom>
        </p:spPr>
      </p:pic>
      <p:pic>
        <p:nvPicPr>
          <p:cNvPr id="43" name="Picture 42"/>
          <p:cNvPicPr>
            <a:picLocks noChangeAspect="1"/>
          </p:cNvPicPr>
          <p:nvPr/>
        </p:nvPicPr>
        <p:blipFill>
          <a:blip r:embed="rId6"/>
          <a:stretch>
            <a:fillRect/>
          </a:stretch>
        </p:blipFill>
        <p:spPr>
          <a:xfrm>
            <a:off x="533400" y="3124709"/>
            <a:ext cx="419100" cy="790575"/>
          </a:xfrm>
          <a:prstGeom prst="rect">
            <a:avLst/>
          </a:prstGeom>
        </p:spPr>
      </p:pic>
      <p:cxnSp>
        <p:nvCxnSpPr>
          <p:cNvPr id="45" name="Straight Arrow Connector 44"/>
          <p:cNvCxnSpPr/>
          <p:nvPr/>
        </p:nvCxnSpPr>
        <p:spPr>
          <a:xfrm>
            <a:off x="976313" y="5272843"/>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3938588" y="4634668"/>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3938588" y="5272843"/>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4080701" y="4704067"/>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4077082" y="5735492"/>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4624388" y="4623619"/>
            <a:ext cx="296227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4548188" y="5909113"/>
            <a:ext cx="2962275"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55" name="Picture 4" descr="http://www.thinkgeek.com/images/products/zoom/d0ef_back_to_the_future_mark1_deloria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7816" y="4856467"/>
            <a:ext cx="1139825" cy="72094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7"/>
          <a:stretch>
            <a:fillRect/>
          </a:stretch>
        </p:blipFill>
        <p:spPr>
          <a:xfrm>
            <a:off x="355664" y="4939468"/>
            <a:ext cx="581025" cy="666750"/>
          </a:xfrm>
          <a:prstGeom prst="rect">
            <a:avLst/>
          </a:prstGeom>
        </p:spPr>
      </p:pic>
      <p:pic>
        <p:nvPicPr>
          <p:cNvPr id="61" name="Picture 60"/>
          <p:cNvPicPr>
            <a:picLocks noChangeAspect="1"/>
          </p:cNvPicPr>
          <p:nvPr/>
        </p:nvPicPr>
        <p:blipFill>
          <a:blip r:embed="rId8"/>
          <a:stretch>
            <a:fillRect/>
          </a:stretch>
        </p:blipFill>
        <p:spPr>
          <a:xfrm>
            <a:off x="7873460" y="5735492"/>
            <a:ext cx="348862" cy="356501"/>
          </a:xfrm>
          <a:prstGeom prst="rect">
            <a:avLst/>
          </a:prstGeom>
        </p:spPr>
      </p:pic>
      <p:pic>
        <p:nvPicPr>
          <p:cNvPr id="62" name="Picture 61"/>
          <p:cNvPicPr>
            <a:picLocks noChangeAspect="1"/>
          </p:cNvPicPr>
          <p:nvPr/>
        </p:nvPicPr>
        <p:blipFill>
          <a:blip r:embed="rId4"/>
          <a:stretch>
            <a:fillRect/>
          </a:stretch>
        </p:blipFill>
        <p:spPr>
          <a:xfrm>
            <a:off x="7886019" y="4475467"/>
            <a:ext cx="318401" cy="318401"/>
          </a:xfrm>
          <a:prstGeom prst="rect">
            <a:avLst/>
          </a:prstGeom>
        </p:spPr>
      </p:pic>
      <p:pic>
        <p:nvPicPr>
          <p:cNvPr id="63" name="Picture 62"/>
          <p:cNvPicPr>
            <a:picLocks noChangeAspect="1"/>
          </p:cNvPicPr>
          <p:nvPr/>
        </p:nvPicPr>
        <p:blipFill>
          <a:blip r:embed="rId5"/>
          <a:stretch>
            <a:fillRect/>
          </a:stretch>
        </p:blipFill>
        <p:spPr>
          <a:xfrm>
            <a:off x="3513962" y="1440079"/>
            <a:ext cx="466725" cy="666750"/>
          </a:xfrm>
          <a:prstGeom prst="rect">
            <a:avLst/>
          </a:prstGeom>
        </p:spPr>
      </p:pic>
      <p:pic>
        <p:nvPicPr>
          <p:cNvPr id="64" name="Picture 63"/>
          <p:cNvPicPr>
            <a:picLocks noChangeAspect="1"/>
          </p:cNvPicPr>
          <p:nvPr/>
        </p:nvPicPr>
        <p:blipFill>
          <a:blip r:embed="rId6"/>
          <a:stretch>
            <a:fillRect/>
          </a:stretch>
        </p:blipFill>
        <p:spPr>
          <a:xfrm>
            <a:off x="3557588" y="3124708"/>
            <a:ext cx="419100" cy="790575"/>
          </a:xfrm>
          <a:prstGeom prst="rect">
            <a:avLst/>
          </a:prstGeom>
        </p:spPr>
      </p:pic>
      <p:pic>
        <p:nvPicPr>
          <p:cNvPr id="65" name="Picture 64"/>
          <p:cNvPicPr>
            <a:picLocks noChangeAspect="1"/>
          </p:cNvPicPr>
          <p:nvPr/>
        </p:nvPicPr>
        <p:blipFill>
          <a:blip r:embed="rId7"/>
          <a:stretch>
            <a:fillRect/>
          </a:stretch>
        </p:blipFill>
        <p:spPr>
          <a:xfrm>
            <a:off x="3357563" y="4924229"/>
            <a:ext cx="581025" cy="666750"/>
          </a:xfrm>
          <a:prstGeom prst="rect">
            <a:avLst/>
          </a:prstGeom>
        </p:spPr>
      </p:pic>
      <p:grpSp>
        <p:nvGrpSpPr>
          <p:cNvPr id="94" name="Group 93"/>
          <p:cNvGrpSpPr/>
          <p:nvPr/>
        </p:nvGrpSpPr>
        <p:grpSpPr>
          <a:xfrm>
            <a:off x="315659" y="2311314"/>
            <a:ext cx="2971800" cy="1676400"/>
            <a:chOff x="5334000" y="2613909"/>
            <a:chExt cx="2971800" cy="1676400"/>
          </a:xfrm>
        </p:grpSpPr>
        <p:grpSp>
          <p:nvGrpSpPr>
            <p:cNvPr id="95" name="Group 94"/>
            <p:cNvGrpSpPr/>
            <p:nvPr/>
          </p:nvGrpSpPr>
          <p:grpSpPr>
            <a:xfrm>
              <a:off x="5334000" y="2613909"/>
              <a:ext cx="2971800" cy="1676400"/>
              <a:chOff x="5562600" y="4267200"/>
              <a:chExt cx="2971800" cy="1676400"/>
            </a:xfrm>
          </p:grpSpPr>
          <p:sp>
            <p:nvSpPr>
              <p:cNvPr id="102" name="Rectangle 101"/>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Rectangle 103"/>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5" name="Oval 104"/>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TextBox 106"/>
              <p:cNvSpPr txBox="1"/>
              <p:nvPr/>
            </p:nvSpPr>
            <p:spPr>
              <a:xfrm>
                <a:off x="6096000" y="4413543"/>
                <a:ext cx="1981200" cy="369332"/>
              </a:xfrm>
              <a:prstGeom prst="rect">
                <a:avLst/>
              </a:prstGeom>
              <a:noFill/>
            </p:spPr>
            <p:txBody>
              <a:bodyPr wrap="square" rtlCol="0">
                <a:spAutoFit/>
              </a:bodyPr>
              <a:lstStyle/>
              <a:p>
                <a:pPr algn="ctr"/>
                <a:r>
                  <a:rPr lang="en-US" dirty="0"/>
                  <a:t>Cohort summary</a:t>
                </a:r>
              </a:p>
            </p:txBody>
          </p:sp>
        </p:grpSp>
        <p:pic>
          <p:nvPicPr>
            <p:cNvPr id="96" name="Picture 95"/>
            <p:cNvPicPr>
              <a:picLocks noChangeAspect="1"/>
            </p:cNvPicPr>
            <p:nvPr/>
          </p:nvPicPr>
          <p:blipFill>
            <a:blip r:embed="rId5"/>
            <a:stretch>
              <a:fillRect/>
            </a:stretch>
          </p:blipFill>
          <p:spPr>
            <a:xfrm>
              <a:off x="6612347" y="3147889"/>
              <a:ext cx="253939" cy="362770"/>
            </a:xfrm>
            <a:prstGeom prst="rect">
              <a:avLst/>
            </a:prstGeom>
          </p:spPr>
        </p:pic>
        <p:pic>
          <p:nvPicPr>
            <p:cNvPr id="97" name="Picture 96"/>
            <p:cNvPicPr>
              <a:picLocks noChangeAspect="1"/>
            </p:cNvPicPr>
            <p:nvPr/>
          </p:nvPicPr>
          <p:blipFill>
            <a:blip r:embed="rId7"/>
            <a:stretch>
              <a:fillRect/>
            </a:stretch>
          </p:blipFill>
          <p:spPr>
            <a:xfrm>
              <a:off x="7432808" y="3167958"/>
              <a:ext cx="284612" cy="326604"/>
            </a:xfrm>
            <a:prstGeom prst="rect">
              <a:avLst/>
            </a:prstGeom>
          </p:spPr>
        </p:pic>
        <p:pic>
          <p:nvPicPr>
            <p:cNvPr id="98" name="Picture 97"/>
            <p:cNvPicPr>
              <a:picLocks noChangeAspect="1"/>
            </p:cNvPicPr>
            <p:nvPr/>
          </p:nvPicPr>
          <p:blipFill>
            <a:blip r:embed="rId6"/>
            <a:stretch>
              <a:fillRect/>
            </a:stretch>
          </p:blipFill>
          <p:spPr>
            <a:xfrm>
              <a:off x="7056402" y="3141840"/>
              <a:ext cx="194203" cy="366337"/>
            </a:xfrm>
            <a:prstGeom prst="rect">
              <a:avLst/>
            </a:prstGeom>
          </p:spPr>
        </p:pic>
        <p:pic>
          <p:nvPicPr>
            <p:cNvPr id="99" name="Picture 98"/>
            <p:cNvPicPr>
              <a:picLocks noChangeAspect="1"/>
            </p:cNvPicPr>
            <p:nvPr/>
          </p:nvPicPr>
          <p:blipFill>
            <a:blip r:embed="rId5"/>
            <a:stretch>
              <a:fillRect/>
            </a:stretch>
          </p:blipFill>
          <p:spPr>
            <a:xfrm>
              <a:off x="6612347" y="3591974"/>
              <a:ext cx="253939" cy="362770"/>
            </a:xfrm>
            <a:prstGeom prst="rect">
              <a:avLst/>
            </a:prstGeom>
          </p:spPr>
        </p:pic>
        <p:pic>
          <p:nvPicPr>
            <p:cNvPr id="100" name="Picture 99"/>
            <p:cNvPicPr>
              <a:picLocks noChangeAspect="1"/>
            </p:cNvPicPr>
            <p:nvPr/>
          </p:nvPicPr>
          <p:blipFill>
            <a:blip r:embed="rId7"/>
            <a:stretch>
              <a:fillRect/>
            </a:stretch>
          </p:blipFill>
          <p:spPr>
            <a:xfrm>
              <a:off x="7432808" y="3612043"/>
              <a:ext cx="284612" cy="326604"/>
            </a:xfrm>
            <a:prstGeom prst="rect">
              <a:avLst/>
            </a:prstGeom>
          </p:spPr>
        </p:pic>
        <p:pic>
          <p:nvPicPr>
            <p:cNvPr id="101" name="Picture 100"/>
            <p:cNvPicPr>
              <a:picLocks noChangeAspect="1"/>
            </p:cNvPicPr>
            <p:nvPr/>
          </p:nvPicPr>
          <p:blipFill>
            <a:blip r:embed="rId6"/>
            <a:stretch>
              <a:fillRect/>
            </a:stretch>
          </p:blipFill>
          <p:spPr>
            <a:xfrm>
              <a:off x="7056402" y="3585925"/>
              <a:ext cx="194203" cy="366337"/>
            </a:xfrm>
            <a:prstGeom prst="rect">
              <a:avLst/>
            </a:prstGeom>
          </p:spPr>
        </p:pic>
      </p:grpSp>
      <p:pic>
        <p:nvPicPr>
          <p:cNvPr id="109" name="Picture 108"/>
          <p:cNvPicPr>
            <a:picLocks noChangeAspect="1"/>
          </p:cNvPicPr>
          <p:nvPr/>
        </p:nvPicPr>
        <p:blipFill>
          <a:blip r:embed="rId3"/>
          <a:stretch>
            <a:fillRect/>
          </a:stretch>
        </p:blipFill>
        <p:spPr>
          <a:xfrm>
            <a:off x="7893758" y="4039624"/>
            <a:ext cx="326517" cy="319419"/>
          </a:xfrm>
          <a:prstGeom prst="rect">
            <a:avLst/>
          </a:prstGeom>
        </p:spPr>
      </p:pic>
      <p:grpSp>
        <p:nvGrpSpPr>
          <p:cNvPr id="4" name="Group 3"/>
          <p:cNvGrpSpPr/>
          <p:nvPr/>
        </p:nvGrpSpPr>
        <p:grpSpPr>
          <a:xfrm>
            <a:off x="316366" y="4251891"/>
            <a:ext cx="2971800" cy="1676400"/>
            <a:chOff x="316366" y="4251891"/>
            <a:chExt cx="2971800" cy="1676400"/>
          </a:xfrm>
        </p:grpSpPr>
        <p:grpSp>
          <p:nvGrpSpPr>
            <p:cNvPr id="81" name="Group 80"/>
            <p:cNvGrpSpPr/>
            <p:nvPr/>
          </p:nvGrpSpPr>
          <p:grpSpPr>
            <a:xfrm>
              <a:off x="316366" y="4251891"/>
              <a:ext cx="2971800" cy="1676400"/>
              <a:chOff x="5562600" y="4267200"/>
              <a:chExt cx="2971800" cy="1676400"/>
            </a:xfrm>
          </p:grpSpPr>
          <p:sp>
            <p:nvSpPr>
              <p:cNvPr id="82" name="Rectangle 81"/>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3" name="Picture 82"/>
              <p:cNvPicPr>
                <a:picLocks noChangeAspect="1"/>
              </p:cNvPicPr>
              <p:nvPr/>
            </p:nvPicPr>
            <p:blipFill>
              <a:blip r:embed="rId8"/>
              <a:stretch>
                <a:fillRect/>
              </a:stretch>
            </p:blipFill>
            <p:spPr>
              <a:xfrm>
                <a:off x="7657798" y="5254045"/>
                <a:ext cx="348862" cy="356501"/>
              </a:xfrm>
              <a:prstGeom prst="rect">
                <a:avLst/>
              </a:prstGeom>
            </p:spPr>
          </p:pic>
          <p:pic>
            <p:nvPicPr>
              <p:cNvPr id="85" name="Picture 84"/>
              <p:cNvPicPr>
                <a:picLocks noChangeAspect="1"/>
              </p:cNvPicPr>
              <p:nvPr/>
            </p:nvPicPr>
            <p:blipFill>
              <a:blip r:embed="rId3"/>
              <a:stretch>
                <a:fillRect/>
              </a:stretch>
            </p:blipFill>
            <p:spPr>
              <a:xfrm>
                <a:off x="6828036" y="4811719"/>
                <a:ext cx="326517" cy="319419"/>
              </a:xfrm>
              <a:prstGeom prst="rect">
                <a:avLst/>
              </a:prstGeom>
            </p:spPr>
          </p:pic>
          <p:pic>
            <p:nvPicPr>
              <p:cNvPr id="86" name="Picture 85"/>
              <p:cNvPicPr>
                <a:picLocks noChangeAspect="1"/>
              </p:cNvPicPr>
              <p:nvPr/>
            </p:nvPicPr>
            <p:blipFill>
              <a:blip r:embed="rId4"/>
              <a:stretch>
                <a:fillRect/>
              </a:stretch>
            </p:blipFill>
            <p:spPr>
              <a:xfrm>
                <a:off x="7673028" y="4816306"/>
                <a:ext cx="318401" cy="318401"/>
              </a:xfrm>
              <a:prstGeom prst="rect">
                <a:avLst/>
              </a:prstGeom>
            </p:spPr>
          </p:pic>
          <p:pic>
            <p:nvPicPr>
              <p:cNvPr id="87" name="Picture 86"/>
              <p:cNvPicPr>
                <a:picLocks noChangeAspect="1"/>
              </p:cNvPicPr>
              <p:nvPr/>
            </p:nvPicPr>
            <p:blipFill>
              <a:blip r:embed="rId3"/>
              <a:stretch>
                <a:fillRect/>
              </a:stretch>
            </p:blipFill>
            <p:spPr>
              <a:xfrm>
                <a:off x="7236238" y="4822612"/>
                <a:ext cx="326517" cy="319419"/>
              </a:xfrm>
              <a:prstGeom prst="rect">
                <a:avLst/>
              </a:prstGeom>
            </p:spPr>
          </p:pic>
          <p:pic>
            <p:nvPicPr>
              <p:cNvPr id="88" name="Picture 87"/>
              <p:cNvPicPr>
                <a:picLocks noChangeAspect="1"/>
              </p:cNvPicPr>
              <p:nvPr/>
            </p:nvPicPr>
            <p:blipFill>
              <a:blip r:embed="rId4"/>
              <a:stretch>
                <a:fillRect/>
              </a:stretch>
            </p:blipFill>
            <p:spPr>
              <a:xfrm>
                <a:off x="6795399" y="5272335"/>
                <a:ext cx="318401" cy="318401"/>
              </a:xfrm>
              <a:prstGeom prst="rect">
                <a:avLst/>
              </a:prstGeom>
            </p:spPr>
          </p:pic>
          <p:sp>
            <p:nvSpPr>
              <p:cNvPr id="89" name="Oval 88"/>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0" name="Rectangle 89"/>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1" name="Oval 90"/>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3" name="TextBox 92"/>
              <p:cNvSpPr txBox="1"/>
              <p:nvPr/>
            </p:nvSpPr>
            <p:spPr>
              <a:xfrm>
                <a:off x="6095293" y="4413543"/>
                <a:ext cx="1981200" cy="369332"/>
              </a:xfrm>
              <a:prstGeom prst="rect">
                <a:avLst/>
              </a:prstGeom>
              <a:noFill/>
            </p:spPr>
            <p:txBody>
              <a:bodyPr wrap="square" rtlCol="0">
                <a:spAutoFit/>
              </a:bodyPr>
              <a:lstStyle/>
              <a:p>
                <a:pPr algn="ctr"/>
                <a:r>
                  <a:rPr lang="en-US" dirty="0"/>
                  <a:t>Outcome summary</a:t>
                </a:r>
              </a:p>
            </p:txBody>
          </p:sp>
        </p:grpSp>
        <p:pic>
          <p:nvPicPr>
            <p:cNvPr id="110" name="Picture 109"/>
            <p:cNvPicPr>
              <a:picLocks noChangeAspect="1"/>
            </p:cNvPicPr>
            <p:nvPr/>
          </p:nvPicPr>
          <p:blipFill>
            <a:blip r:embed="rId3"/>
            <a:stretch>
              <a:fillRect/>
            </a:stretch>
          </p:blipFill>
          <p:spPr>
            <a:xfrm>
              <a:off x="1976306" y="5259472"/>
              <a:ext cx="326517" cy="319419"/>
            </a:xfrm>
            <a:prstGeom prst="rect">
              <a:avLst/>
            </a:prstGeom>
          </p:spPr>
        </p:pic>
      </p:grpSp>
    </p:spTree>
    <p:extLst>
      <p:ext uri="{BB962C8B-B14F-4D97-AF65-F5344CB8AC3E}">
        <p14:creationId xmlns:p14="http://schemas.microsoft.com/office/powerpoint/2010/main" val="408216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7.40741E-7 L -5.55556E-7 -7.40741E-7 C 0.02657 0.00394 0.01198 0.00232 0.06494 -7.40741E-7 C 0.06667 -7.40741E-7 0.06823 -0.00092 0.06997 -0.00116 C 0.07188 -0.00162 0.07396 -0.00208 0.07587 -0.00254 C 0.08386 -0.00208 0.09202 -0.00231 0.1 -0.00116 C 0.10105 -0.00116 0.10174 0.00093 0.10296 0.00139 C 0.10591 0.00232 0.10886 0.00232 0.11198 0.00278 C 0.1132 0.00324 0.11459 0.00347 0.11598 0.00417 C 0.11789 0.00486 0.1198 0.00625 0.12188 0.00672 C 0.12535 0.00764 0.12761 0.0081 0.13091 0.00949 C 0.13195 0.00972 0.13299 0.01042 0.13386 0.01088 C 0.14028 0.01042 0.14653 0.01019 0.15296 0.00949 C 0.15469 0.00926 0.15625 0.00834 0.15799 0.0081 C 0.16129 0.00741 0.16459 0.00695 0.16789 0.00672 C 0.17796 0.00602 0.18785 0.00579 0.19792 0.00533 C 0.21494 0.00162 0.18785 0.00741 0.21598 0.00278 C 0.21737 0.00255 0.21858 0.00185 0.21997 0.00139 C 0.22101 0.00093 0.22188 0.00023 0.22292 -7.40741E-7 C 0.23125 -0.00069 0.23959 -0.00069 0.24792 -0.00116 L 0.329 -7.40741E-7 C 0.33004 0.00023 0.33091 0.00116 0.33195 0.00139 C 0.33351 0.00209 0.33525 0.00255 0.33698 0.00278 C 0.34219 0.00347 0.34757 0.00371 0.35296 0.00417 C 0.35348 0.00394 0.36094 0.00209 0.36198 0.00139 C 0.36407 -7.40741E-7 0.36789 -0.00393 0.36789 -0.00393 C 0.36997 -0.00787 0.36997 -0.00879 0.37292 -0.0118 C 0.37379 -0.01296 0.375 -0.01366 0.37587 -0.01458 C 0.38577 -0.02546 0.3731 -0.01203 0.38091 -0.02268 C 0.38178 -0.02361 0.38299 -0.0243 0.38386 -0.02523 C 0.39375 -0.03611 0.38108 -0.02268 0.38889 -0.03333 C 0.38976 -0.03449 0.39098 -0.03495 0.39202 -0.03588 C 0.40174 -0.04676 0.38907 -0.03333 0.39688 -0.04398 C 0.39775 -0.04514 0.39896 -0.0456 0.4 -0.04653 C 0.40053 -0.04791 0.40122 -0.0493 0.40191 -0.05069 C 0.40435 -0.0544 0.40504 -0.05463 0.40799 -0.05717 C 0.40921 -0.05995 0.41025 -0.06296 0.41198 -0.06528 C 0.41285 -0.06666 0.41407 -0.06782 0.41494 -0.06921 C 0.41563 -0.0706 0.41598 -0.07222 0.41702 -0.07338 C 0.41771 -0.07407 0.41893 -0.07407 0.41997 -0.07453 C 0.42257 -0.08518 0.41858 -0.07291 0.42396 -0.07986 C 0.42466 -0.08102 0.42431 -0.08287 0.425 -0.08403 C 0.4257 -0.08518 0.42691 -0.08565 0.42796 -0.08657 C 0.42865 -0.08796 0.42917 -0.08958 0.42987 -0.09051 C 0.43073 -0.09166 0.43178 -0.09328 0.43299 -0.09328 C 0.44983 -0.09444 0.46702 -0.09421 0.48386 -0.09467 C 0.49098 -0.09421 0.49792 -0.09398 0.50487 -0.09328 C 0.50591 -0.09305 0.50695 -0.09236 0.50799 -0.0919 C 0.50955 -0.09143 0.51129 -0.0912 0.51303 -0.09051 C 0.51494 -0.08981 0.51685 -0.08866 0.51893 -0.08796 C 0.52032 -0.0875 0.52171 -0.08703 0.52292 -0.08657 C 0.52396 -0.08611 0.52483 -0.08565 0.52587 -0.08518 C 0.52796 -0.08472 0.52987 -0.08449 0.53195 -0.08403 C 0.53994 -0.08449 0.54792 -0.08426 0.55591 -0.08518 C 0.55799 -0.08565 0.56198 -0.08796 0.56198 -0.08796 C 0.57396 -0.0875 0.58594 -0.0875 0.59792 -0.08657 C 0.59966 -0.08657 0.60122 -0.08565 0.60296 -0.08518 C 0.60521 -0.08472 0.60764 -0.08449 0.6099 -0.08403 C 0.61823 -0.08449 0.62657 -0.08449 0.6349 -0.08518 C 0.63594 -0.08541 0.63698 -0.08611 0.63803 -0.08657 C 0.63803 -0.08657 0.64723 -0.09028 0.64896 -0.09051 C 0.66945 -0.09491 0.64948 -0.08958 0.66303 -0.09328 C 0.68473 -0.0919 0.68507 -0.09097 0.70695 -0.09328 C 0.70834 -0.09352 0.70955 -0.09421 0.71094 -0.09467 C 0.71268 -0.09514 0.71424 -0.0956 0.71598 -0.09583 C 0.72153 -0.0956 0.72726 -0.09514 0.73299 -0.09467 C 0.73594 -0.09421 0.7448 -0.09259 0.74792 -0.0919 C 0.74896 -0.09143 0.75 -0.0912 0.75087 -0.09051 C 0.75313 -0.08912 0.75348 -0.08842 0.75504 -0.08657 L 0.75504 -0.08657 " pathEditMode="relative" ptsTypes="AAAAAAAAAAAAAAAAAAAAAAAAAAAAAAAAAAAAAAAAAAAAAAAAAAAAAAAAAAAAAAAAAAAAAA">
                                      <p:cBhvr>
                                        <p:cTn id="6" dur="2000" fill="hold"/>
                                        <p:tgtEl>
                                          <p:spTgt spid="21"/>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030"/>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nodeType="afterEffect">
                                  <p:stCondLst>
                                    <p:cond delay="0"/>
                                  </p:stCondLst>
                                  <p:childTnLst>
                                    <p:animMotion origin="layout" path="M 2.22222E-6 -4.44444E-6 L 2.22222E-6 -4.44444E-6 C 0.0026 0.00139 0.00521 0.00301 0.00798 0.00417 C 0.01007 0.00487 0.02031 0.00649 0.02187 0.00672 C 0.0276 0.00625 0.03333 0.00649 0.03889 0.00533 C 0.04045 0.0051 0.04149 0.00348 0.04288 0.00278 C 0.04548 0.00162 0.04826 0.00093 0.05087 -4.44444E-6 L 0.05486 -0.00115 C 0.0559 -0.00208 0.05677 -0.00324 0.05798 -0.00393 C 0.05989 -0.00509 0.06389 -0.00648 0.06389 -0.00648 C 0.06649 -0.00601 0.06927 -0.00601 0.07187 -0.00532 C 0.07396 -0.00463 0.07587 -0.00347 0.07795 -0.00254 C 0.08125 -0.00115 0.08281 -0.00023 0.08698 -4.44444E-6 C 0.10121 0.00093 0.11562 0.00093 0.12986 0.00139 L 0.13594 0.00417 C 0.13698 0.00463 0.13785 0.00533 0.13889 0.00533 C 0.1566 0.00695 0.14896 0.00602 0.16198 0.00811 C 0.1743 0.01459 0.16302 0.0095 0.18889 0.01204 C 0.19496 0.01274 0.20694 0.01482 0.20694 0.01482 C 0.20955 0.01436 0.21215 0.01389 0.21493 0.01343 C 0.21649 0.0132 0.21823 0.01204 0.21996 0.01204 C 0.22552 0.01204 0.23125 0.01297 0.23698 0.01343 C 0.25017 0.0169 0.24323 0.01575 0.26892 0.01343 C 0.27153 0.0132 0.27552 0.01065 0.27795 0.0095 C 0.28246 0.00718 0.27986 0.0088 0.28594 0.00672 C 0.28698 0.00649 0.28785 0.00579 0.28889 0.00533 C 0.29149 0.0044 0.29427 0.00371 0.29687 0.00278 C 0.29826 0.00232 0.29948 0.00186 0.30087 0.00139 L 0.31094 -0.00115 C 0.31719 -0.00069 0.32361 -0.00069 0.32986 -4.44444E-6 C 0.3309 0.00024 0.33177 0.00116 0.33281 0.00139 C 0.33524 0.00209 0.3375 0.00232 0.33993 0.00278 C 0.3408 0.00325 0.34184 0.00417 0.34288 0.00417 C 0.34444 0.00417 0.34982 0.00278 0.35191 0.00139 C 0.35295 0.0007 0.35382 -0.00069 0.35486 -0.00115 C 0.36562 -0.00763 0.35712 -0.00046 0.36389 -0.00648 C 0.36458 -0.00787 0.3651 -0.00949 0.3658 -0.01064 C 0.36771 -0.01342 0.37031 -0.0155 0.37187 -0.01851 L 0.37795 -0.03055 C 0.37847 -0.03194 0.37899 -0.03356 0.37986 -0.03449 C 0.38194 -0.03726 0.3842 -0.03958 0.38594 -0.04259 C 0.38975 -0.04953 0.38767 -0.04629 0.39184 -0.05185 C 0.3941 -0.06088 0.39097 -0.05115 0.39583 -0.05856 C 0.39739 -0.06111 0.39861 -0.06388 0.39982 -0.06666 C 0.40052 -0.06805 0.40087 -0.06967 0.40191 -0.0706 L 0.40486 -0.07338 C 0.40955 -0.08263 0.40694 -0.07963 0.4118 -0.08402 C 0.4125 -0.08541 0.41302 -0.08703 0.41389 -0.08796 C 0.41805 -0.09282 0.41875 -0.09282 0.42291 -0.09467 C 0.43125 -0.09027 0.42517 -0.09282 0.4368 -0.09074 C 0.44028 -0.09004 0.4467 -0.08819 0.44982 -0.08796 C 0.4585 -0.08726 0.46719 -0.08703 0.47587 -0.08657 C 0.4809 -0.08703 0.48594 -0.08796 0.4908 -0.08796 C 0.51597 -0.08796 0.5151 -0.08773 0.53194 -0.08541 C 0.53385 -0.08449 0.53576 -0.08287 0.53785 -0.08263 L 0.54791 -0.08125 C 0.55382 -0.08032 0.55451 -0.08009 0.55989 -0.0787 L 0.61788 -0.07986 C 0.62465 -0.08032 0.62708 -0.08101 0.63281 -0.08263 C 0.63819 -0.08726 0.63333 -0.08379 0.63993 -0.08657 C 0.64149 -0.0875 0.64323 -0.08842 0.64479 -0.08935 C 0.64687 -0.09027 0.64878 -0.0912 0.65087 -0.09189 C 0.65191 -0.09236 0.65278 -0.09328 0.65382 -0.09328 C 0.65885 -0.09375 0.66389 -0.09398 0.66892 -0.09467 C 0.67205 -0.09513 0.67934 -0.09629 0.68281 -0.09722 C 0.6842 -0.09768 0.68559 -0.09838 0.6868 -0.09861 C 0.68889 -0.09907 0.6908 -0.09953 0.69288 -0.1 C 0.69444 -0.10092 0.696 -0.10231 0.69791 -0.10254 C 0.70729 -0.10509 0.70955 -0.10393 0.71892 -0.10254 C 0.71979 -0.10231 0.721 -0.10208 0.72187 -0.10138 C 0.72396 -0.09976 0.72587 -0.09768 0.72778 -0.09606 C 0.73038 -0.09375 0.7309 -0.09282 0.73385 -0.09189 C 0.73455 -0.09189 0.73524 -0.09189 0.73594 -0.09189 L 0.73594 -0.09189 " pathEditMode="relative" ptsTypes="AAAAAAAAAAAAAAAAAAAAAAAAAAAAAAAAAAAAAAAAAAAAAAAAAAAAAAAAAAAAAAAAAAAAAAAAAA">
                                      <p:cBhvr>
                                        <p:cTn id="12" dur="2000" fill="hold"/>
                                        <p:tgtEl>
                                          <p:spTgt spid="43"/>
                                        </p:tgtEl>
                                        <p:attrNameLst>
                                          <p:attrName>ppt_x</p:attrName>
                                          <p:attrName>ppt_y</p:attrName>
                                        </p:attrNameLst>
                                      </p:cBhvr>
                                    </p:animMotion>
                                  </p:childTnLst>
                                </p:cTn>
                              </p:par>
                            </p:childTnLst>
                          </p:cTn>
                        </p:par>
                        <p:par>
                          <p:cTn id="13" fill="hold">
                            <p:stCondLst>
                              <p:cond delay="4000"/>
                            </p:stCondLst>
                            <p:childTnLst>
                              <p:par>
                                <p:cTn id="14" presetID="1" presetClass="entr" presetSubtype="0"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4000"/>
                            </p:stCondLst>
                            <p:childTnLst>
                              <p:par>
                                <p:cTn id="17" presetID="0" presetClass="path" presetSubtype="0" accel="50000" decel="50000" fill="hold" nodeType="afterEffect">
                                  <p:stCondLst>
                                    <p:cond delay="0"/>
                                  </p:stCondLst>
                                  <p:childTnLst>
                                    <p:animMotion origin="layout" path="M -3.88889E-6 -3.7037E-7 L -3.88889E-6 -3.7037E-7 C 0.02691 -0.00347 -0.01493 0.00185 0.03889 -0.00255 C 0.04028 -0.00278 0.0415 -0.0037 0.04289 -0.00393 C 0.05296 -0.00463 0.06285 -0.00486 0.07292 -0.00532 C 0.09584 -0.00486 0.11893 -0.00509 0.14184 -0.00393 C 0.14375 -0.0037 0.14514 -0.00185 0.14688 -0.00116 C 0.16632 0.00579 0.14462 -0.0037 0.15591 0.00139 L 0.16997 -3.7037E-7 C 0.17622 -0.00046 0.18264 -0.00046 0.18889 -0.00116 C 0.19028 -0.00139 0.1915 -0.00208 0.19289 -0.00255 C 0.19497 -0.00301 0.19688 -0.00347 0.19896 -0.00393 C 0.20834 -0.00648 0.19827 -0.00393 0.20591 -0.00648 C 0.2099 -0.00787 0.21389 -0.00856 0.21789 -0.00926 C 0.22726 -0.0088 0.23664 -0.00787 0.24584 -0.00787 C 0.27726 -0.00787 0.28177 -0.00856 0.30591 -0.01065 C 0.31459 -0.01343 0.31198 -0.01319 0.32691 -0.01065 C 0.329 -0.01018 0.33091 -0.0088 0.33299 -0.00787 L 0.33594 -0.00648 C 0.33698 -0.00602 0.33802 -0.00602 0.33889 -0.00532 C 0.33993 -0.0044 0.3408 -0.00301 0.34184 -0.00255 C 0.34358 -0.00185 0.34532 -0.00162 0.34688 -0.00116 C 0.34966 -0.00046 0.35486 0.00139 0.35486 0.00139 C 0.35921 0.00093 0.36372 0.00116 0.36789 -3.7037E-7 C 0.3691 -0.00023 0.3698 -0.00185 0.37084 -0.00255 C 0.37223 -0.00324 0.37361 -0.00347 0.37483 -0.00393 C 0.37587 -0.00417 0.37691 -0.00486 0.37796 -0.00532 C 0.38664 -0.0169 0.37587 -0.00208 0.38299 -0.01319 C 0.38525 -0.01713 0.38594 -0.01736 0.38889 -0.01991 C 0.39427 -0.03056 0.38733 -0.01759 0.39393 -0.02662 C 0.3948 -0.02778 0.39497 -0.0294 0.39584 -0.03056 C 0.39775 -0.03264 0.4 -0.03403 0.40191 -0.03588 L 0.40486 -0.03866 C 0.4099 -0.04838 0.40348 -0.03634 0.4099 -0.04653 C 0.41077 -0.04768 0.41111 -0.04931 0.41198 -0.05046 C 0.41285 -0.05208 0.41407 -0.05301 0.41493 -0.05463 C 0.41563 -0.05579 0.41615 -0.05741 0.41684 -0.05856 C 0.41875 -0.06134 0.42084 -0.06389 0.42292 -0.06643 C 0.42674 -0.07176 0.42466 -0.06944 0.429 -0.07315 L 0.43299 -0.08125 C 0.43351 -0.08264 0.43455 -0.08356 0.4349 -0.08518 C 0.43559 -0.08796 0.43611 -0.0912 0.43785 -0.09329 C 0.43907 -0.09444 0.44063 -0.09514 0.44184 -0.09583 C 0.44289 -0.0963 0.44393 -0.09722 0.44497 -0.09722 C 0.45764 -0.09792 0.47032 -0.09815 0.48299 -0.09861 C 0.48386 -0.09907 0.4849 -0.09977 0.48594 -0.09977 C 0.49427 -0.09977 0.50261 -0.09931 0.51094 -0.09861 C 0.51268 -0.09838 0.51806 -0.09653 0.51997 -0.09583 C 0.53143 -0.08565 0.52032 -0.09444 0.55296 -0.0919 C 0.554 -0.09167 0.55486 -0.09097 0.55591 -0.09051 C 0.5573 -0.09005 0.55851 -0.08958 0.5599 -0.08912 C 0.56094 -0.08889 0.56181 -0.08796 0.56285 -0.08796 C 0.56823 -0.08704 0.57361 -0.08704 0.579 -0.08657 C 0.58733 -0.08704 0.59566 -0.08704 0.604 -0.08796 C 0.60504 -0.08796 0.60591 -0.08889 0.60695 -0.08912 C 0.60955 -0.08981 0.61233 -0.09005 0.61493 -0.09051 C 0.62275 -0.09583 0.61459 -0.09097 0.62587 -0.09444 C 0.62796 -0.09514 0.62986 -0.0963 0.63195 -0.09722 C 0.63299 -0.09768 0.63386 -0.09931 0.6349 -0.09977 C 0.63646 -0.10069 0.6382 -0.10069 0.63993 -0.10116 C 0.64098 -0.10162 0.64184 -0.10231 0.64289 -0.10255 C 0.64757 -0.10324 0.65226 -0.10347 0.65695 -0.10393 C 0.67188 -0.11042 0.66025 -0.10579 0.69792 -0.10393 C 0.70191 -0.1037 0.70591 -0.10301 0.7099 -0.10255 C 0.71598 -0.10046 0.71268 -0.10185 0.71997 -0.09861 L 0.72292 -0.09722 C 0.72396 -0.09676 0.72483 -0.09606 0.72587 -0.09583 C 0.73629 -0.09421 0.73125 -0.09514 0.74098 -0.09329 C 0.74584 -0.09097 0.74289 -0.0919 0.74983 -0.0919 L 0.74983 -0.0919 " pathEditMode="relative" ptsTypes="AAAAAAAAAAAAAAAAAAAAAAAAAAAAAAAAAAAAAAAAAAAAAAAAAAAAAAAAAAAAAAAAAAAAAA">
                                      <p:cBhvr>
                                        <p:cTn id="18" dur="2000" fill="hold"/>
                                        <p:tgtEl>
                                          <p:spTgt spid="59"/>
                                        </p:tgtEl>
                                        <p:attrNameLst>
                                          <p:attrName>ppt_x</p:attrName>
                                          <p:attrName>ppt_y</p:attrName>
                                        </p:attrNameLst>
                                      </p:cBhvr>
                                    </p:animMotion>
                                  </p:childTnLst>
                                </p:cTn>
                              </p:par>
                            </p:childTnLst>
                          </p:cTn>
                        </p:par>
                        <p:par>
                          <p:cTn id="19" fill="hold">
                            <p:stCondLst>
                              <p:cond delay="6000"/>
                            </p:stCondLst>
                            <p:childTnLst>
                              <p:par>
                                <p:cTn id="20" presetID="1" presetClass="entr" presetSubtype="0" fill="hold" nodeType="after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childTnLst>
                          </p:cTn>
                        </p:par>
                        <p:par>
                          <p:cTn id="22" fill="hold">
                            <p:stCondLst>
                              <p:cond delay="6000"/>
                            </p:stCondLst>
                            <p:childTnLst>
                              <p:par>
                                <p:cTn id="23" presetID="1" presetClass="exit" presetSubtype="0" fill="hold" nodeType="after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par>
                          <p:cTn id="35" fill="hold">
                            <p:stCondLst>
                              <p:cond delay="6000"/>
                            </p:stCondLst>
                            <p:childTnLst>
                              <p:par>
                                <p:cTn id="36" presetID="42" presetClass="path" presetSubtype="0" accel="50000" decel="50000" fill="hold" nodeType="afterEffect">
                                  <p:stCondLst>
                                    <p:cond delay="0"/>
                                  </p:stCondLst>
                                  <p:childTnLst>
                                    <p:animMotion origin="layout" path="M -1.66667E-6 3.7037E-6 L -0.46128 0.00069 " pathEditMode="relative" rAng="0" ptsTypes="AA">
                                      <p:cBhvr>
                                        <p:cTn id="37" dur="2000" fill="hold"/>
                                        <p:tgtEl>
                                          <p:spTgt spid="1028"/>
                                        </p:tgtEl>
                                        <p:attrNameLst>
                                          <p:attrName>ppt_x</p:attrName>
                                          <p:attrName>ppt_y</p:attrName>
                                        </p:attrNameLst>
                                      </p:cBhvr>
                                      <p:rCtr x="-23073" y="23"/>
                                    </p:animMotion>
                                  </p:childTnLst>
                                </p:cTn>
                              </p:par>
                              <p:par>
                                <p:cTn id="38" presetID="42" presetClass="path" presetSubtype="0" accel="50000" decel="50000" fill="hold" nodeType="withEffect">
                                  <p:stCondLst>
                                    <p:cond delay="0"/>
                                  </p:stCondLst>
                                  <p:childTnLst>
                                    <p:animMotion origin="layout" path="M -5.55556E-7 -1.85185E-6 L -0.47951 0.00625 " pathEditMode="relative" rAng="0" ptsTypes="AA">
                                      <p:cBhvr>
                                        <p:cTn id="39" dur="2000" fill="hold"/>
                                        <p:tgtEl>
                                          <p:spTgt spid="35"/>
                                        </p:tgtEl>
                                        <p:attrNameLst>
                                          <p:attrName>ppt_x</p:attrName>
                                          <p:attrName>ppt_y</p:attrName>
                                        </p:attrNameLst>
                                      </p:cBhvr>
                                      <p:rCtr x="-23976" y="301"/>
                                    </p:animMotion>
                                  </p:childTnLst>
                                </p:cTn>
                              </p:par>
                              <p:par>
                                <p:cTn id="40" presetID="42" presetClass="path" presetSubtype="0" accel="50000" decel="50000" fill="hold" nodeType="withEffect">
                                  <p:stCondLst>
                                    <p:cond delay="0"/>
                                  </p:stCondLst>
                                  <p:childTnLst>
                                    <p:animMotion origin="layout" path="M -5.55556E-7 1.85185E-6 L -0.47951 0.00486 " pathEditMode="relative" rAng="0" ptsTypes="AA">
                                      <p:cBhvr>
                                        <p:cTn id="41" dur="2000" fill="hold"/>
                                        <p:tgtEl>
                                          <p:spTgt spid="55"/>
                                        </p:tgtEl>
                                        <p:attrNameLst>
                                          <p:attrName>ppt_x</p:attrName>
                                          <p:attrName>ppt_y</p:attrName>
                                        </p:attrNameLst>
                                      </p:cBhvr>
                                      <p:rCtr x="-23976" y="231"/>
                                    </p:animMotion>
                                  </p:childTnLst>
                                </p:cTn>
                              </p:par>
                            </p:childTnLst>
                          </p:cTn>
                        </p:par>
                        <p:par>
                          <p:cTn id="42" fill="hold">
                            <p:stCondLst>
                              <p:cond delay="8000"/>
                            </p:stCondLst>
                            <p:childTnLst>
                              <p:par>
                                <p:cTn id="43" presetID="1" presetClass="exit" presetSubtype="0" fill="hold" nodeType="afterEffect">
                                  <p:stCondLst>
                                    <p:cond delay="0"/>
                                  </p:stCondLst>
                                  <p:childTnLst>
                                    <p:set>
                                      <p:cBhvr>
                                        <p:cTn id="44" dur="1" fill="hold">
                                          <p:stCondLst>
                                            <p:cond delay="0"/>
                                          </p:stCondLst>
                                        </p:cTn>
                                        <p:tgtEl>
                                          <p:spTgt spid="1028"/>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par>
                          <p:cTn id="55" fill="hold">
                            <p:stCondLst>
                              <p:cond delay="8000"/>
                            </p:stCondLst>
                            <p:childTnLst>
                              <p:par>
                                <p:cTn id="56" presetID="0" presetClass="path" presetSubtype="0" accel="50000" decel="50000" fill="hold" nodeType="afterEffect">
                                  <p:stCondLst>
                                    <p:cond delay="0"/>
                                  </p:stCondLst>
                                  <p:childTnLst>
                                    <p:animMotion origin="layout" path="M -2.5E-6 2.22222E-6 L -2.5E-6 2.22222E-6 C 0.00295 0.00301 0.00607 0.00602 0.00885 0.00926 C 0.01614 0.0176 0.0118 0.01343 0.01684 0.0213 C 0.01823 0.02315 0.01962 0.02454 0.02083 0.02662 C 0.02239 0.02871 0.02344 0.03102 0.02482 0.0331 C 0.02621 0.03496 0.02778 0.03658 0.02899 0.03843 C 0.03142 0.04236 0.03385 0.0463 0.03594 0.05047 C 0.03663 0.05185 0.03715 0.05324 0.03785 0.0544 C 0.04114 0.05972 0.0408 0.05764 0.04496 0.0625 C 0.04635 0.06412 0.04774 0.06597 0.04896 0.06783 C 0.04965 0.06898 0.05 0.0706 0.05087 0.07176 C 0.05208 0.07338 0.05364 0.07431 0.05486 0.0757 L 0.06597 0.09051 C 0.06719 0.09213 0.06805 0.09537 0.06996 0.09584 C 0.08646 0.09861 0.07517 0.09699 0.10399 0.09838 C 0.11493 0.10023 0.11823 0.10116 0.13194 0.10116 C 0.13368 0.10116 0.13524 0.10023 0.13698 0.09977 C 0.13958 0.09885 0.14219 0.09769 0.14496 0.09699 C 0.15312 0.09537 0.16163 0.09445 0.16996 0.09306 C 0.1901 0.09445 0.19323 0.09352 0.21285 0.09838 C 0.21493 0.09885 0.21684 0.10023 0.21892 0.10116 L 0.22187 0.10255 L 0.24687 0.10116 L 0.2809 0.09977 C 0.2875 0.09954 0.29427 0.09885 0.30087 0.09838 L 0.34687 0.09584 C 0.34896 0.09537 0.35104 0.09537 0.35295 0.09445 C 0.35469 0.09352 0.3559 0.09074 0.35781 0.09051 C 0.36753 0.08935 0.37726 0.09051 0.38698 0.09051 L 0.38698 0.09051 " pathEditMode="relative" ptsTypes="AAAAAAAAAAAAAAAAAAAAAAAAAAAAAAA">
                                      <p:cBhvr>
                                        <p:cTn id="57" dur="2000" fill="hold"/>
                                        <p:tgtEl>
                                          <p:spTgt spid="63"/>
                                        </p:tgtEl>
                                        <p:attrNameLst>
                                          <p:attrName>ppt_x</p:attrName>
                                          <p:attrName>ppt_y</p:attrName>
                                        </p:attrNameLst>
                                      </p:cBhvr>
                                    </p:animMotion>
                                  </p:childTnLst>
                                </p:cTn>
                              </p:par>
                            </p:childTnLst>
                          </p:cTn>
                        </p:par>
                        <p:par>
                          <p:cTn id="58" fill="hold">
                            <p:stCondLst>
                              <p:cond delay="10000"/>
                            </p:stCondLst>
                            <p:childTnLst>
                              <p:par>
                                <p:cTn id="59" presetID="1" presetClass="entr" presetSubtype="0" fill="hold" nodeType="afterEffect">
                                  <p:stCondLst>
                                    <p:cond delay="0"/>
                                  </p:stCondLst>
                                  <p:childTnLst>
                                    <p:set>
                                      <p:cBhvr>
                                        <p:cTn id="60" dur="1" fill="hold">
                                          <p:stCondLst>
                                            <p:cond delay="0"/>
                                          </p:stCondLst>
                                        </p:cTn>
                                        <p:tgtEl>
                                          <p:spTgt spid="1031"/>
                                        </p:tgtEl>
                                        <p:attrNameLst>
                                          <p:attrName>style.visibility</p:attrName>
                                        </p:attrNameLst>
                                      </p:cBhvr>
                                      <p:to>
                                        <p:strVal val="visible"/>
                                      </p:to>
                                    </p:set>
                                  </p:childTnLst>
                                </p:cTn>
                              </p:par>
                            </p:childTnLst>
                          </p:cTn>
                        </p:par>
                        <p:par>
                          <p:cTn id="61" fill="hold">
                            <p:stCondLst>
                              <p:cond delay="10000"/>
                            </p:stCondLst>
                            <p:childTnLst>
                              <p:par>
                                <p:cTn id="62" presetID="0" presetClass="path" presetSubtype="0" accel="50000" decel="50000" fill="hold" nodeType="afterEffect">
                                  <p:stCondLst>
                                    <p:cond delay="0"/>
                                  </p:stCondLst>
                                  <p:childTnLst>
                                    <p:animMotion origin="layout" path="M 2.22222E-6 7.40741E-6 L 2.22222E-6 7.40741E-6 C 0.00295 0.00163 0.00607 0.00302 0.00885 0.00533 C 0.01007 0.00626 0.01076 0.00811 0.01198 0.00927 C 0.01319 0.01042 0.01458 0.01089 0.01597 0.01181 C 0.01701 0.01274 0.01788 0.01366 0.01892 0.01459 C 0.02031 0.01575 0.02135 0.0176 0.02291 0.01853 C 0.02413 0.01945 0.02552 0.01945 0.02691 0.01991 C 0.0276 0.0213 0.02795 0.02292 0.02899 0.02385 C 0.02968 0.02478 0.03107 0.02454 0.03194 0.02524 C 0.03333 0.0264 0.03472 0.02778 0.03593 0.02917 C 0.03698 0.03033 0.03784 0.03218 0.03889 0.03311 C 0.0401 0.03427 0.04166 0.03473 0.04288 0.03589 C 0.04409 0.03704 0.04479 0.0389 0.046 0.03982 C 0.04705 0.04098 0.04861 0.04167 0.05 0.0426 C 0.05521 0.04653 0.05034 0.04445 0.05694 0.04653 C 0.05798 0.04792 0.05885 0.04931 0.05989 0.05047 C 0.06076 0.05163 0.06215 0.05209 0.06284 0.05325 C 0.06458 0.05556 0.06684 0.06112 0.06684 0.06112 C 0.06892 0.07223 0.06649 0.06135 0.06996 0.07061 C 0.07031 0.07177 0.07048 0.07339 0.071 0.07454 C 0.07152 0.07593 0.07239 0.07709 0.07291 0.07848 C 0.07708 0.08959 0.07014 0.07501 0.07587 0.08658 C 0.07621 0.09098 0.07587 0.09561 0.07691 0.09978 C 0.07725 0.10116 0.07916 0.10024 0.07986 0.10116 C 0.0809 0.10232 0.0809 0.10417 0.08194 0.1051 C 0.08298 0.10626 0.08958 0.10788 0.08993 0.10788 C 0.09253 0.1088 0.09791 0.11066 0.09791 0.11066 C 0.1026 0.11019 0.10746 0.11066 0.11198 0.10927 C 0.11423 0.10834 0.11562 0.10464 0.11788 0.10394 C 0.11927 0.10348 0.12066 0.10302 0.12187 0.10255 C 0.12361 0.10209 0.12534 0.10186 0.12691 0.10116 C 0.12795 0.10093 0.12899 0.10024 0.12986 0.09978 C 0.13455 0.10024 0.13923 0.10047 0.14392 0.10116 C 0.14496 0.1014 0.14583 0.10255 0.14687 0.10255 C 0.15 0.10255 0.15295 0.10163 0.1559 0.10116 C 0.16354 0.10163 0.17135 0.10186 0.17899 0.10255 C 0.18003 0.10255 0.1809 0.10348 0.18194 0.10394 C 0.18333 0.10441 0.18455 0.10487 0.18593 0.1051 C 0.18993 0.10579 0.19392 0.10603 0.19791 0.10649 C 0.20468 0.10603 0.21128 0.10626 0.21788 0.1051 C 0.21996 0.10487 0.22187 0.10302 0.22396 0.10255 C 0.22743 0.10163 0.22968 0.10116 0.23298 0.09978 C 0.23402 0.09954 0.23489 0.09862 0.23593 0.09862 C 0.24757 0.09769 0.25937 0.09769 0.271 0.09723 C 0.27291 0.09677 0.275 0.09653 0.27691 0.09584 C 0.27795 0.09561 0.27899 0.09491 0.28003 0.09445 C 0.28159 0.09399 0.28333 0.09376 0.28489 0.09329 C 0.28628 0.09283 0.28767 0.09214 0.28889 0.09191 C 0.29132 0.09121 0.29357 0.09098 0.296 0.09052 C 0.30191 0.09098 0.30798 0.09121 0.31389 0.09191 C 0.31632 0.09214 0.31857 0.0926 0.321 0.09329 C 0.32239 0.09353 0.32361 0.09445 0.325 0.09445 C 0.33663 0.09538 0.34826 0.09538 0.35989 0.09584 C 0.36406 0.0963 0.36805 0.09653 0.37205 0.09723 C 0.37534 0.09792 0.37882 0.09839 0.38194 0.09978 L 0.38507 0.10116 L 0.38507 0.10116 " pathEditMode="relative" ptsTypes="AAAAAAAAAAAAAAAAAAAAAAAAAAAAAAAAAAAAAAAAAAAAAAAAAAAAAAAAAA">
                                      <p:cBhvr>
                                        <p:cTn id="63" dur="2000" fill="hold"/>
                                        <p:tgtEl>
                                          <p:spTgt spid="64"/>
                                        </p:tgtEl>
                                        <p:attrNameLst>
                                          <p:attrName>ppt_x</p:attrName>
                                          <p:attrName>ppt_y</p:attrName>
                                        </p:attrNameLst>
                                      </p:cBhvr>
                                    </p:animMotion>
                                  </p:childTnLst>
                                </p:cTn>
                              </p:par>
                            </p:childTnLst>
                          </p:cTn>
                        </p:par>
                        <p:par>
                          <p:cTn id="64" fill="hold">
                            <p:stCondLst>
                              <p:cond delay="12000"/>
                            </p:stCondLst>
                            <p:childTnLst>
                              <p:par>
                                <p:cTn id="65" presetID="1" presetClass="entr" presetSubtype="0" fill="hold" nodeType="after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childTnLst>
                          </p:cTn>
                        </p:par>
                        <p:par>
                          <p:cTn id="67" fill="hold">
                            <p:stCondLst>
                              <p:cond delay="12000"/>
                            </p:stCondLst>
                            <p:childTnLst>
                              <p:par>
                                <p:cTn id="68" presetID="0" presetClass="path" presetSubtype="0" accel="50000" decel="50000" fill="hold" nodeType="afterEffect">
                                  <p:stCondLst>
                                    <p:cond delay="0"/>
                                  </p:stCondLst>
                                  <p:childTnLst>
                                    <p:animMotion origin="layout" path="M -4.16667E-6 1.11111E-6 L -4.16667E-6 1.11111E-6 C 0.00261 0.00208 0.00521 0.00439 0.00799 0.00648 C 0.0092 0.00763 0.01059 0.00833 0.01198 0.00925 C 0.01302 0.00995 0.01389 0.01111 0.01493 0.0118 C 0.01615 0.01296 0.01771 0.01342 0.01893 0.01458 C 0.02118 0.01643 0.02431 0.02083 0.02691 0.02245 C 0.02778 0.02314 0.029 0.02338 0.02986 0.02384 C 0.03455 0.0331 0.03195 0.03009 0.03698 0.03449 C 0.04219 0.04513 0.03525 0.0324 0.04184 0.0412 C 0.04861 0.05 0.03889 0.04074 0.04688 0.04791 C 0.04757 0.04907 0.04809 0.05069 0.04896 0.05185 C 0.05087 0.05463 0.0533 0.05671 0.05486 0.05972 C 0.05556 0.06111 0.05608 0.06273 0.05695 0.06388 C 0.05782 0.06504 0.05903 0.0655 0.0599 0.06643 C 0.06094 0.06759 0.06181 0.06921 0.06285 0.0706 C 0.06389 0.07152 0.06493 0.07199 0.06597 0.07314 C 0.06806 0.07569 0.07032 0.078 0.07188 0.08125 C 0.07257 0.0824 0.07309 0.08402 0.07396 0.08518 C 0.07483 0.08634 0.07587 0.0868 0.07691 0.08773 C 0.07761 0.0905 0.07813 0.09398 0.07986 0.09583 C 0.08073 0.09675 0.08195 0.09652 0.08299 0.09722 C 0.08646 0.09907 0.08646 0.1 0.08993 0.10115 C 0.10174 0.10486 0.10035 0.10393 0.11389 0.10509 C 0.12466 0.10879 0.11858 0.10717 0.13993 0.10509 C 0.14271 0.10486 0.14618 0.10324 0.14896 0.10254 C 0.15087 0.10185 0.15295 0.10162 0.15486 0.10115 C 0.15851 0.1 0.15816 0.09907 0.16198 0.09722 C 0.16389 0.09606 0.16597 0.09537 0.16788 0.09444 L 0.17084 0.09305 C 0.17188 0.09259 0.17292 0.09213 0.17396 0.09189 L 0.17986 0.0905 C 0.24584 0.09467 0.16372 0.0905 0.21684 0.0905 C 0.24115 0.0905 0.28056 0.09213 0.30695 0.09305 C 0.31407 0.09629 0.3217 0.1 0.329 0.10115 C 0.33837 0.10277 0.33438 0.10162 0.34097 0.1037 L 0.37084 0.10115 C 0.37222 0.10092 0.37361 0.1 0.375 0.09976 C 0.37761 0.0993 0.38021 0.09884 0.38299 0.09838 C 0.3849 0.09768 0.38716 0.09745 0.38889 0.09583 C 0.38993 0.0949 0.3908 0.09351 0.39184 0.09305 C 0.39323 0.09259 0.39462 0.09305 0.39601 0.09305 L 0.39601 0.09305 " pathEditMode="relative" ptsTypes="AAAAAAAAAAAAAAAAAAAAAAAAAAAAAAAAAAAAAAAAAAA">
                                      <p:cBhvr>
                                        <p:cTn id="69" dur="2000" fill="hold"/>
                                        <p:tgtEl>
                                          <p:spTgt spid="65"/>
                                        </p:tgtEl>
                                        <p:attrNameLst>
                                          <p:attrName>ppt_x</p:attrName>
                                          <p:attrName>ppt_y</p:attrName>
                                        </p:attrNameLst>
                                      </p:cBhvr>
                                    </p:animMotion>
                                  </p:childTnLst>
                                </p:cTn>
                              </p:par>
                            </p:childTnLst>
                          </p:cTn>
                        </p:par>
                        <p:par>
                          <p:cTn id="70" fill="hold">
                            <p:stCondLst>
                              <p:cond delay="14000"/>
                            </p:stCondLst>
                            <p:childTnLst>
                              <p:par>
                                <p:cTn id="71" presetID="1" presetClass="entr" presetSubtype="0" fill="hold" nodeType="after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7B12C-C709-464B-80DD-442E34E2DA87}"/>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8568965D-EAFE-4C6A-9F4E-C1FE863F8274}"/>
              </a:ext>
            </a:extLst>
          </p:cNvPr>
          <p:cNvSpPr>
            <a:spLocks noGrp="1"/>
          </p:cNvSpPr>
          <p:nvPr>
            <p:ph idx="1"/>
          </p:nvPr>
        </p:nvSpPr>
        <p:spPr/>
        <p:txBody>
          <a:bodyPr/>
          <a:lstStyle/>
          <a:p>
            <a:r>
              <a:rPr lang="en-US" dirty="0"/>
              <a:t>Evaluate Graham, what did they do to mitigate the threat of systematic error?  How do you know they were successful?</a:t>
            </a:r>
          </a:p>
        </p:txBody>
      </p:sp>
    </p:spTree>
    <p:extLst>
      <p:ext uri="{BB962C8B-B14F-4D97-AF65-F5344CB8AC3E}">
        <p14:creationId xmlns:p14="http://schemas.microsoft.com/office/powerpoint/2010/main" val="3467354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Alas, we don’t have a </a:t>
            </a:r>
            <a:r>
              <a:rPr lang="en-US" dirty="0" err="1"/>
              <a:t>Delorean</a:t>
            </a:r>
            <a:r>
              <a:rPr lang="en-US" dirty="0"/>
              <a:t>…</a:t>
            </a:r>
          </a:p>
        </p:txBody>
      </p:sp>
      <p:sp>
        <p:nvSpPr>
          <p:cNvPr id="3" name="Content Placeholder 2"/>
          <p:cNvSpPr>
            <a:spLocks noGrp="1"/>
          </p:cNvSpPr>
          <p:nvPr>
            <p:ph idx="1"/>
          </p:nvPr>
        </p:nvSpPr>
        <p:spPr/>
        <p:txBody>
          <a:bodyPr/>
          <a:lstStyle/>
          <a:p>
            <a:r>
              <a:rPr lang="en-US" dirty="0"/>
              <a:t>What is our </a:t>
            </a:r>
            <a:r>
              <a:rPr lang="en-US" i="1" dirty="0"/>
              <a:t>next</a:t>
            </a:r>
            <a:r>
              <a:rPr lang="en-US" dirty="0"/>
              <a:t> best approximation?</a:t>
            </a:r>
          </a:p>
          <a:p>
            <a:endParaRPr lang="en-US" dirty="0"/>
          </a:p>
          <a:p>
            <a:r>
              <a:rPr lang="en-US" dirty="0"/>
              <a:t>Instead of studying the same population under both decision options, let’s define a larger population and randomly assign one treatment to each person, then compare outcomes between the two cohorts…  </a:t>
            </a:r>
          </a:p>
        </p:txBody>
      </p:sp>
    </p:spTree>
    <p:extLst>
      <p:ext uri="{BB962C8B-B14F-4D97-AF65-F5344CB8AC3E}">
        <p14:creationId xmlns:p14="http://schemas.microsoft.com/office/powerpoint/2010/main" val="2323917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186"/>
          <p:cNvPicPr>
            <a:picLocks noChangeAspect="1"/>
          </p:cNvPicPr>
          <p:nvPr/>
        </p:nvPicPr>
        <p:blipFill>
          <a:blip r:embed="rId2"/>
          <a:stretch>
            <a:fillRect/>
          </a:stretch>
        </p:blipFill>
        <p:spPr>
          <a:xfrm>
            <a:off x="3917148" y="4177571"/>
            <a:ext cx="318401" cy="318401"/>
          </a:xfrm>
          <a:prstGeom prst="rect">
            <a:avLst/>
          </a:prstGeom>
        </p:spPr>
      </p:pic>
      <p:sp>
        <p:nvSpPr>
          <p:cNvPr id="2" name="Title 1"/>
          <p:cNvSpPr>
            <a:spLocks noGrp="1"/>
          </p:cNvSpPr>
          <p:nvPr>
            <p:ph type="title"/>
          </p:nvPr>
        </p:nvSpPr>
        <p:spPr/>
        <p:txBody>
          <a:bodyPr>
            <a:normAutofit fontScale="90000"/>
          </a:bodyPr>
          <a:lstStyle/>
          <a:p>
            <a:r>
              <a:rPr lang="en-US" sz="3200" dirty="0"/>
              <a:t>Randomized treatment assignment to approximate counterfactual outcomes</a:t>
            </a:r>
          </a:p>
        </p:txBody>
      </p:sp>
      <p:cxnSp>
        <p:nvCxnSpPr>
          <p:cNvPr id="5" name="Straight Arrow Connector 4"/>
          <p:cNvCxnSpPr/>
          <p:nvPr/>
        </p:nvCxnSpPr>
        <p:spPr>
          <a:xfrm>
            <a:off x="381000" y="2010062"/>
            <a:ext cx="7557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2" name="Straight Arrow Connector 21"/>
          <p:cNvCxnSpPr/>
          <p:nvPr/>
        </p:nvCxnSpPr>
        <p:spPr>
          <a:xfrm flipV="1">
            <a:off x="1828800" y="1371887"/>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1828800" y="2010062"/>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25" name="Oval 1024"/>
          <p:cNvSpPr/>
          <p:nvPr/>
        </p:nvSpPr>
        <p:spPr>
          <a:xfrm>
            <a:off x="1970913" y="1441286"/>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1967294" y="2472711"/>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2514600" y="1360838"/>
            <a:ext cx="1280160" cy="1104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p:nvPr/>
        </p:nvCxnSpPr>
        <p:spPr>
          <a:xfrm>
            <a:off x="2438400" y="2646332"/>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030" name="Picture 1029"/>
          <p:cNvPicPr>
            <a:picLocks noChangeAspect="1"/>
          </p:cNvPicPr>
          <p:nvPr/>
        </p:nvPicPr>
        <p:blipFill>
          <a:blip r:embed="rId3"/>
          <a:stretch>
            <a:fillRect/>
          </a:stretch>
        </p:blipFill>
        <p:spPr>
          <a:xfrm>
            <a:off x="3886200" y="1274267"/>
            <a:ext cx="326517" cy="319419"/>
          </a:xfrm>
          <a:prstGeom prst="rect">
            <a:avLst/>
          </a:prstGeom>
        </p:spPr>
      </p:pic>
      <p:pic>
        <p:nvPicPr>
          <p:cNvPr id="1031" name="Picture 1030"/>
          <p:cNvPicPr>
            <a:picLocks noChangeAspect="1"/>
          </p:cNvPicPr>
          <p:nvPr/>
        </p:nvPicPr>
        <p:blipFill>
          <a:blip r:embed="rId2"/>
          <a:stretch>
            <a:fillRect/>
          </a:stretch>
        </p:blipFill>
        <p:spPr>
          <a:xfrm>
            <a:off x="3886200" y="2462467"/>
            <a:ext cx="318401" cy="318401"/>
          </a:xfrm>
          <a:prstGeom prst="rect">
            <a:avLst/>
          </a:prstGeom>
        </p:spPr>
      </p:pic>
      <p:pic>
        <p:nvPicPr>
          <p:cNvPr id="21" name="Picture 20"/>
          <p:cNvPicPr>
            <a:picLocks noChangeAspect="1"/>
          </p:cNvPicPr>
          <p:nvPr/>
        </p:nvPicPr>
        <p:blipFill>
          <a:blip r:embed="rId4"/>
          <a:stretch>
            <a:fillRect/>
          </a:stretch>
        </p:blipFill>
        <p:spPr>
          <a:xfrm>
            <a:off x="1295400" y="1676687"/>
            <a:ext cx="466725" cy="666750"/>
          </a:xfrm>
          <a:prstGeom prst="rect">
            <a:avLst/>
          </a:prstGeom>
        </p:spPr>
      </p:pic>
      <p:cxnSp>
        <p:nvCxnSpPr>
          <p:cNvPr id="23" name="Straight Arrow Connector 22"/>
          <p:cNvCxnSpPr/>
          <p:nvPr/>
        </p:nvCxnSpPr>
        <p:spPr>
          <a:xfrm>
            <a:off x="381000" y="3749119"/>
            <a:ext cx="7557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5" name="Straight Arrow Connector 24"/>
          <p:cNvCxnSpPr/>
          <p:nvPr/>
        </p:nvCxnSpPr>
        <p:spPr>
          <a:xfrm flipV="1">
            <a:off x="1804988" y="3110944"/>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1804988" y="3749119"/>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8" name="Oval 27"/>
          <p:cNvSpPr/>
          <p:nvPr/>
        </p:nvSpPr>
        <p:spPr>
          <a:xfrm>
            <a:off x="1947101" y="3180343"/>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p:nvPr/>
        </p:nvSpPr>
        <p:spPr>
          <a:xfrm>
            <a:off x="1943482" y="4211768"/>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2490788" y="3099895"/>
            <a:ext cx="128016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p:nvPr/>
        </p:nvCxnSpPr>
        <p:spPr>
          <a:xfrm>
            <a:off x="2414588" y="4385389"/>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43" name="Picture 42"/>
          <p:cNvPicPr>
            <a:picLocks noChangeAspect="1"/>
          </p:cNvPicPr>
          <p:nvPr/>
        </p:nvPicPr>
        <p:blipFill>
          <a:blip r:embed="rId5"/>
          <a:stretch>
            <a:fillRect/>
          </a:stretch>
        </p:blipFill>
        <p:spPr>
          <a:xfrm>
            <a:off x="5839072" y="3399399"/>
            <a:ext cx="419100" cy="790575"/>
          </a:xfrm>
          <a:prstGeom prst="rect">
            <a:avLst/>
          </a:prstGeom>
        </p:spPr>
      </p:pic>
      <p:cxnSp>
        <p:nvCxnSpPr>
          <p:cNvPr id="45" name="Straight Arrow Connector 44"/>
          <p:cNvCxnSpPr/>
          <p:nvPr/>
        </p:nvCxnSpPr>
        <p:spPr>
          <a:xfrm>
            <a:off x="381000" y="5480877"/>
            <a:ext cx="7557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p:nvPr/>
        </p:nvCxnSpPr>
        <p:spPr>
          <a:xfrm flipV="1">
            <a:off x="1804988" y="4842702"/>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p:nvPr/>
        </p:nvCxnSpPr>
        <p:spPr>
          <a:xfrm>
            <a:off x="1804988" y="5480877"/>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1" name="Oval 50"/>
          <p:cNvSpPr/>
          <p:nvPr/>
        </p:nvSpPr>
        <p:spPr>
          <a:xfrm>
            <a:off x="1947101" y="4912101"/>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1943482" y="5943526"/>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2490788" y="4831653"/>
            <a:ext cx="128016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p:nvPr/>
        </p:nvCxnSpPr>
        <p:spPr>
          <a:xfrm>
            <a:off x="2414588" y="6117147"/>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59" name="Picture 58"/>
          <p:cNvPicPr>
            <a:picLocks noChangeAspect="1"/>
          </p:cNvPicPr>
          <p:nvPr/>
        </p:nvPicPr>
        <p:blipFill>
          <a:blip r:embed="rId6"/>
          <a:stretch>
            <a:fillRect/>
          </a:stretch>
        </p:blipFill>
        <p:spPr>
          <a:xfrm>
            <a:off x="1206296" y="5147502"/>
            <a:ext cx="581025" cy="666750"/>
          </a:xfrm>
          <a:prstGeom prst="rect">
            <a:avLst/>
          </a:prstGeom>
        </p:spPr>
      </p:pic>
      <p:pic>
        <p:nvPicPr>
          <p:cNvPr id="61" name="Picture 60"/>
          <p:cNvPicPr>
            <a:picLocks noChangeAspect="1"/>
          </p:cNvPicPr>
          <p:nvPr/>
        </p:nvPicPr>
        <p:blipFill>
          <a:blip r:embed="rId7"/>
          <a:stretch>
            <a:fillRect/>
          </a:stretch>
        </p:blipFill>
        <p:spPr>
          <a:xfrm>
            <a:off x="3886082" y="5968099"/>
            <a:ext cx="348862" cy="356501"/>
          </a:xfrm>
          <a:prstGeom prst="rect">
            <a:avLst/>
          </a:prstGeom>
        </p:spPr>
      </p:pic>
      <p:pic>
        <p:nvPicPr>
          <p:cNvPr id="62" name="Picture 61"/>
          <p:cNvPicPr>
            <a:picLocks noChangeAspect="1"/>
          </p:cNvPicPr>
          <p:nvPr/>
        </p:nvPicPr>
        <p:blipFill>
          <a:blip r:embed="rId2"/>
          <a:stretch>
            <a:fillRect/>
          </a:stretch>
        </p:blipFill>
        <p:spPr>
          <a:xfrm>
            <a:off x="3898641" y="4795047"/>
            <a:ext cx="318401" cy="318401"/>
          </a:xfrm>
          <a:prstGeom prst="rect">
            <a:avLst/>
          </a:prstGeom>
        </p:spPr>
      </p:pic>
      <p:sp>
        <p:nvSpPr>
          <p:cNvPr id="20" name="Rectangle 19"/>
          <p:cNvSpPr/>
          <p:nvPr/>
        </p:nvSpPr>
        <p:spPr>
          <a:xfrm>
            <a:off x="1784377" y="1244577"/>
            <a:ext cx="2714316" cy="762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Assigned</a:t>
            </a:r>
          </a:p>
        </p:txBody>
      </p:sp>
      <p:sp>
        <p:nvSpPr>
          <p:cNvPr id="69" name="Rectangle 68"/>
          <p:cNvSpPr/>
          <p:nvPr/>
        </p:nvSpPr>
        <p:spPr>
          <a:xfrm>
            <a:off x="1781484" y="2036748"/>
            <a:ext cx="2714316" cy="79925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cxnSp>
        <p:nvCxnSpPr>
          <p:cNvPr id="70" name="Straight Arrow Connector 69"/>
          <p:cNvCxnSpPr/>
          <p:nvPr/>
        </p:nvCxnSpPr>
        <p:spPr>
          <a:xfrm>
            <a:off x="5047589" y="2036748"/>
            <a:ext cx="7557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1" name="Straight Arrow Connector 70"/>
          <p:cNvCxnSpPr/>
          <p:nvPr/>
        </p:nvCxnSpPr>
        <p:spPr>
          <a:xfrm flipV="1">
            <a:off x="6416040" y="1398573"/>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2" name="Straight Arrow Connector 71"/>
          <p:cNvCxnSpPr/>
          <p:nvPr/>
        </p:nvCxnSpPr>
        <p:spPr>
          <a:xfrm>
            <a:off x="6416040" y="2036748"/>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3" name="Oval 72"/>
          <p:cNvSpPr/>
          <p:nvPr/>
        </p:nvSpPr>
        <p:spPr>
          <a:xfrm>
            <a:off x="6558153" y="1467972"/>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p:cNvSpPr/>
          <p:nvPr/>
        </p:nvSpPr>
        <p:spPr>
          <a:xfrm>
            <a:off x="6554534" y="2499397"/>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a:off x="7101840" y="1387524"/>
            <a:ext cx="1280160" cy="1104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6" name="Straight Arrow Connector 75"/>
          <p:cNvCxnSpPr/>
          <p:nvPr/>
        </p:nvCxnSpPr>
        <p:spPr>
          <a:xfrm>
            <a:off x="7025640" y="2673018"/>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77" name="Picture 76"/>
          <p:cNvPicPr>
            <a:picLocks noChangeAspect="1"/>
          </p:cNvPicPr>
          <p:nvPr/>
        </p:nvPicPr>
        <p:blipFill>
          <a:blip r:embed="rId3"/>
          <a:stretch>
            <a:fillRect/>
          </a:stretch>
        </p:blipFill>
        <p:spPr>
          <a:xfrm>
            <a:off x="8473440" y="1300953"/>
            <a:ext cx="326517" cy="319419"/>
          </a:xfrm>
          <a:prstGeom prst="rect">
            <a:avLst/>
          </a:prstGeom>
        </p:spPr>
      </p:pic>
      <p:pic>
        <p:nvPicPr>
          <p:cNvPr id="78" name="Picture 77"/>
          <p:cNvPicPr>
            <a:picLocks noChangeAspect="1"/>
          </p:cNvPicPr>
          <p:nvPr/>
        </p:nvPicPr>
        <p:blipFill>
          <a:blip r:embed="rId2"/>
          <a:stretch>
            <a:fillRect/>
          </a:stretch>
        </p:blipFill>
        <p:spPr>
          <a:xfrm>
            <a:off x="8473440" y="2489153"/>
            <a:ext cx="318401" cy="318401"/>
          </a:xfrm>
          <a:prstGeom prst="rect">
            <a:avLst/>
          </a:prstGeom>
        </p:spPr>
      </p:pic>
      <p:cxnSp>
        <p:nvCxnSpPr>
          <p:cNvPr id="80" name="Straight Arrow Connector 79"/>
          <p:cNvCxnSpPr/>
          <p:nvPr/>
        </p:nvCxnSpPr>
        <p:spPr>
          <a:xfrm>
            <a:off x="5047589" y="3775805"/>
            <a:ext cx="7557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4" name="Straight Arrow Connector 93"/>
          <p:cNvCxnSpPr/>
          <p:nvPr/>
        </p:nvCxnSpPr>
        <p:spPr>
          <a:xfrm flipV="1">
            <a:off x="6392228" y="3137630"/>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5" name="Straight Arrow Connector 94"/>
          <p:cNvCxnSpPr/>
          <p:nvPr/>
        </p:nvCxnSpPr>
        <p:spPr>
          <a:xfrm>
            <a:off x="6392228" y="3775805"/>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6" name="Oval 95"/>
          <p:cNvSpPr/>
          <p:nvPr/>
        </p:nvSpPr>
        <p:spPr>
          <a:xfrm>
            <a:off x="6534341" y="320702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Oval 96"/>
          <p:cNvSpPr/>
          <p:nvPr/>
        </p:nvSpPr>
        <p:spPr>
          <a:xfrm>
            <a:off x="6530722" y="4238454"/>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a:off x="7078028" y="3126581"/>
            <a:ext cx="128016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9" name="Straight Arrow Connector 98"/>
          <p:cNvCxnSpPr/>
          <p:nvPr/>
        </p:nvCxnSpPr>
        <p:spPr>
          <a:xfrm>
            <a:off x="7001828" y="4412075"/>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cxnSp>
        <p:nvCxnSpPr>
          <p:cNvPr id="102" name="Straight Arrow Connector 101"/>
          <p:cNvCxnSpPr/>
          <p:nvPr/>
        </p:nvCxnSpPr>
        <p:spPr>
          <a:xfrm>
            <a:off x="5047589" y="5507563"/>
            <a:ext cx="75570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3" name="Straight Arrow Connector 102"/>
          <p:cNvCxnSpPr/>
          <p:nvPr/>
        </p:nvCxnSpPr>
        <p:spPr>
          <a:xfrm flipV="1">
            <a:off x="6392228" y="4869388"/>
            <a:ext cx="685800" cy="63817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4" name="Straight Arrow Connector 103"/>
          <p:cNvCxnSpPr/>
          <p:nvPr/>
        </p:nvCxnSpPr>
        <p:spPr>
          <a:xfrm>
            <a:off x="6392228" y="5507563"/>
            <a:ext cx="609600" cy="6381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5" name="Oval 104"/>
          <p:cNvSpPr/>
          <p:nvPr/>
        </p:nvSpPr>
        <p:spPr>
          <a:xfrm>
            <a:off x="6534341" y="4938787"/>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6530722" y="5970212"/>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a:off x="7078028" y="4858339"/>
            <a:ext cx="128016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8" name="Straight Arrow Connector 107"/>
          <p:cNvCxnSpPr/>
          <p:nvPr/>
        </p:nvCxnSpPr>
        <p:spPr>
          <a:xfrm>
            <a:off x="7001828" y="6143833"/>
            <a:ext cx="1280160" cy="0"/>
          </a:xfrm>
          <a:prstGeom prst="straightConnector1">
            <a:avLst/>
          </a:prstGeom>
          <a:ln>
            <a:prstDash val="dash"/>
            <a:tailEnd type="triangle"/>
          </a:ln>
        </p:spPr>
        <p:style>
          <a:lnRef idx="2">
            <a:schemeClr val="accent3"/>
          </a:lnRef>
          <a:fillRef idx="0">
            <a:schemeClr val="accent3"/>
          </a:fillRef>
          <a:effectRef idx="1">
            <a:schemeClr val="accent3"/>
          </a:effectRef>
          <a:fontRef idx="minor">
            <a:schemeClr val="tx1"/>
          </a:fontRef>
        </p:style>
      </p:cxnSp>
      <p:pic>
        <p:nvPicPr>
          <p:cNvPr id="111" name="Picture 110"/>
          <p:cNvPicPr>
            <a:picLocks noChangeAspect="1"/>
          </p:cNvPicPr>
          <p:nvPr/>
        </p:nvPicPr>
        <p:blipFill>
          <a:blip r:embed="rId7"/>
          <a:stretch>
            <a:fillRect/>
          </a:stretch>
        </p:blipFill>
        <p:spPr>
          <a:xfrm>
            <a:off x="8440318" y="5917675"/>
            <a:ext cx="348862" cy="356501"/>
          </a:xfrm>
          <a:prstGeom prst="rect">
            <a:avLst/>
          </a:prstGeom>
        </p:spPr>
      </p:pic>
      <p:pic>
        <p:nvPicPr>
          <p:cNvPr id="112" name="Picture 111"/>
          <p:cNvPicPr>
            <a:picLocks noChangeAspect="1"/>
          </p:cNvPicPr>
          <p:nvPr/>
        </p:nvPicPr>
        <p:blipFill>
          <a:blip r:embed="rId2"/>
          <a:stretch>
            <a:fillRect/>
          </a:stretch>
        </p:blipFill>
        <p:spPr>
          <a:xfrm>
            <a:off x="8485881" y="4734760"/>
            <a:ext cx="318401" cy="318401"/>
          </a:xfrm>
          <a:prstGeom prst="rect">
            <a:avLst/>
          </a:prstGeom>
        </p:spPr>
      </p:pic>
      <p:sp>
        <p:nvSpPr>
          <p:cNvPr id="113" name="Rectangle 112"/>
          <p:cNvSpPr/>
          <p:nvPr/>
        </p:nvSpPr>
        <p:spPr>
          <a:xfrm>
            <a:off x="1804988" y="4718396"/>
            <a:ext cx="2714316" cy="762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Assigned</a:t>
            </a:r>
          </a:p>
        </p:txBody>
      </p:sp>
      <p:sp>
        <p:nvSpPr>
          <p:cNvPr id="114" name="Rectangle 113"/>
          <p:cNvSpPr/>
          <p:nvPr/>
        </p:nvSpPr>
        <p:spPr>
          <a:xfrm>
            <a:off x="1802095" y="5510567"/>
            <a:ext cx="2714316" cy="79925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sp>
        <p:nvSpPr>
          <p:cNvPr id="115" name="Rectangle 114"/>
          <p:cNvSpPr/>
          <p:nvPr/>
        </p:nvSpPr>
        <p:spPr>
          <a:xfrm>
            <a:off x="1787936" y="2954025"/>
            <a:ext cx="2714316" cy="762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b"/>
          <a:lstStyle/>
          <a:p>
            <a:pPr algn="ctr"/>
            <a:r>
              <a:rPr lang="en-US" dirty="0"/>
              <a:t>Assigned</a:t>
            </a:r>
          </a:p>
        </p:txBody>
      </p:sp>
      <p:sp>
        <p:nvSpPr>
          <p:cNvPr id="116" name="Rectangle 115"/>
          <p:cNvSpPr/>
          <p:nvPr/>
        </p:nvSpPr>
        <p:spPr>
          <a:xfrm>
            <a:off x="1785043" y="3746196"/>
            <a:ext cx="2714316" cy="799255"/>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t"/>
          <a:lstStyle/>
          <a:p>
            <a:pPr algn="ctr"/>
            <a:r>
              <a:rPr lang="en-US" dirty="0"/>
              <a:t>Unobserved</a:t>
            </a:r>
          </a:p>
        </p:txBody>
      </p:sp>
      <p:pic>
        <p:nvPicPr>
          <p:cNvPr id="117" name="Picture 116"/>
          <p:cNvPicPr>
            <a:picLocks noChangeAspect="1"/>
          </p:cNvPicPr>
          <p:nvPr/>
        </p:nvPicPr>
        <p:blipFill>
          <a:blip r:embed="rId3"/>
          <a:stretch>
            <a:fillRect/>
          </a:stretch>
        </p:blipFill>
        <p:spPr>
          <a:xfrm>
            <a:off x="8477620" y="3020633"/>
            <a:ext cx="326517" cy="319419"/>
          </a:xfrm>
          <a:prstGeom prst="rect">
            <a:avLst/>
          </a:prstGeom>
        </p:spPr>
      </p:pic>
      <p:pic>
        <p:nvPicPr>
          <p:cNvPr id="119" name="Picture 118"/>
          <p:cNvPicPr>
            <a:picLocks noChangeAspect="1"/>
          </p:cNvPicPr>
          <p:nvPr/>
        </p:nvPicPr>
        <p:blipFill>
          <a:blip r:embed="rId8"/>
          <a:stretch>
            <a:fillRect/>
          </a:stretch>
        </p:blipFill>
        <p:spPr>
          <a:xfrm>
            <a:off x="5844540" y="1685276"/>
            <a:ext cx="495300" cy="704850"/>
          </a:xfrm>
          <a:prstGeom prst="rect">
            <a:avLst/>
          </a:prstGeom>
        </p:spPr>
      </p:pic>
      <p:pic>
        <p:nvPicPr>
          <p:cNvPr id="120" name="Picture 119"/>
          <p:cNvPicPr>
            <a:picLocks noChangeAspect="1"/>
          </p:cNvPicPr>
          <p:nvPr/>
        </p:nvPicPr>
        <p:blipFill>
          <a:blip r:embed="rId9"/>
          <a:stretch>
            <a:fillRect/>
          </a:stretch>
        </p:blipFill>
        <p:spPr>
          <a:xfrm>
            <a:off x="5767624" y="5158558"/>
            <a:ext cx="628650" cy="723900"/>
          </a:xfrm>
          <a:prstGeom prst="rect">
            <a:avLst/>
          </a:prstGeom>
        </p:spPr>
      </p:pic>
      <p:pic>
        <p:nvPicPr>
          <p:cNvPr id="121" name="Picture 120"/>
          <p:cNvPicPr>
            <a:picLocks noChangeAspect="1"/>
          </p:cNvPicPr>
          <p:nvPr/>
        </p:nvPicPr>
        <p:blipFill>
          <a:blip r:embed="rId10"/>
          <a:stretch>
            <a:fillRect/>
          </a:stretch>
        </p:blipFill>
        <p:spPr>
          <a:xfrm>
            <a:off x="1207769" y="3399399"/>
            <a:ext cx="476250" cy="781050"/>
          </a:xfrm>
          <a:prstGeom prst="rect">
            <a:avLst/>
          </a:prstGeom>
        </p:spPr>
      </p:pic>
      <p:sp>
        <p:nvSpPr>
          <p:cNvPr id="122" name="Rectangle 121"/>
          <p:cNvSpPr/>
          <p:nvPr/>
        </p:nvSpPr>
        <p:spPr>
          <a:xfrm>
            <a:off x="6355081" y="1270955"/>
            <a:ext cx="2714316" cy="762481"/>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3" name="Rectangle 122"/>
          <p:cNvSpPr/>
          <p:nvPr/>
        </p:nvSpPr>
        <p:spPr>
          <a:xfrm>
            <a:off x="6352188" y="2063126"/>
            <a:ext cx="2714316" cy="79925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Assigned</a:t>
            </a:r>
          </a:p>
        </p:txBody>
      </p:sp>
      <p:sp>
        <p:nvSpPr>
          <p:cNvPr id="124" name="Rectangle 123"/>
          <p:cNvSpPr/>
          <p:nvPr/>
        </p:nvSpPr>
        <p:spPr>
          <a:xfrm>
            <a:off x="6352188" y="2998112"/>
            <a:ext cx="2714316" cy="762481"/>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5" name="Rectangle 124"/>
          <p:cNvSpPr/>
          <p:nvPr/>
        </p:nvSpPr>
        <p:spPr>
          <a:xfrm>
            <a:off x="6349295" y="3790283"/>
            <a:ext cx="2714316" cy="79925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Assigned</a:t>
            </a:r>
          </a:p>
        </p:txBody>
      </p:sp>
      <p:sp>
        <p:nvSpPr>
          <p:cNvPr id="126" name="Rectangle 125"/>
          <p:cNvSpPr/>
          <p:nvPr/>
        </p:nvSpPr>
        <p:spPr>
          <a:xfrm>
            <a:off x="6353809" y="4717430"/>
            <a:ext cx="2714316" cy="762481"/>
          </a:xfrm>
          <a:prstGeom prst="rect">
            <a:avLst/>
          </a:prstGeom>
          <a:solidFill>
            <a:schemeClr val="bg1">
              <a:lumMod val="75000"/>
              <a:alpha val="50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dirty="0"/>
              <a:t>Unobserved</a:t>
            </a:r>
          </a:p>
        </p:txBody>
      </p:sp>
      <p:sp>
        <p:nvSpPr>
          <p:cNvPr id="127" name="Rectangle 126"/>
          <p:cNvSpPr/>
          <p:nvPr/>
        </p:nvSpPr>
        <p:spPr>
          <a:xfrm>
            <a:off x="6350916" y="5509601"/>
            <a:ext cx="2714316" cy="799255"/>
          </a:xfrm>
          <a:prstGeom prst="rect">
            <a:avLst/>
          </a:prstGeom>
          <a:noFill/>
        </p:spPr>
        <p:style>
          <a:lnRef idx="2">
            <a:schemeClr val="accent5"/>
          </a:lnRef>
          <a:fillRef idx="1">
            <a:schemeClr val="lt1"/>
          </a:fillRef>
          <a:effectRef idx="0">
            <a:schemeClr val="accent5"/>
          </a:effectRef>
          <a:fontRef idx="minor">
            <a:schemeClr val="dk1"/>
          </a:fontRef>
        </p:style>
        <p:txBody>
          <a:bodyPr rtlCol="0" anchor="t"/>
          <a:lstStyle/>
          <a:p>
            <a:pPr algn="ctr"/>
            <a:r>
              <a:rPr lang="en-US" dirty="0"/>
              <a:t>Assigned</a:t>
            </a:r>
          </a:p>
        </p:txBody>
      </p:sp>
      <p:pic>
        <p:nvPicPr>
          <p:cNvPr id="185" name="Picture 184"/>
          <p:cNvPicPr>
            <a:picLocks noChangeAspect="1"/>
          </p:cNvPicPr>
          <p:nvPr/>
        </p:nvPicPr>
        <p:blipFill>
          <a:blip r:embed="rId3"/>
          <a:stretch>
            <a:fillRect/>
          </a:stretch>
        </p:blipFill>
        <p:spPr>
          <a:xfrm>
            <a:off x="8469381" y="4193974"/>
            <a:ext cx="326517" cy="319419"/>
          </a:xfrm>
          <a:prstGeom prst="rect">
            <a:avLst/>
          </a:prstGeom>
        </p:spPr>
      </p:pic>
      <p:pic>
        <p:nvPicPr>
          <p:cNvPr id="186" name="Picture 185"/>
          <p:cNvPicPr>
            <a:picLocks noChangeAspect="1"/>
          </p:cNvPicPr>
          <p:nvPr/>
        </p:nvPicPr>
        <p:blipFill>
          <a:blip r:embed="rId2"/>
          <a:stretch>
            <a:fillRect/>
          </a:stretch>
        </p:blipFill>
        <p:spPr>
          <a:xfrm>
            <a:off x="3898640" y="3060366"/>
            <a:ext cx="318401" cy="318401"/>
          </a:xfrm>
          <a:prstGeom prst="rect">
            <a:avLst/>
          </a:prstGeom>
        </p:spPr>
      </p:pic>
    </p:spTree>
    <p:extLst>
      <p:ext uri="{BB962C8B-B14F-4D97-AF65-F5344CB8AC3E}">
        <p14:creationId xmlns:p14="http://schemas.microsoft.com/office/powerpoint/2010/main" val="3546610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85800" y="5009197"/>
            <a:ext cx="8458200" cy="1116966"/>
          </a:xfrm>
        </p:spPr>
        <p:txBody>
          <a:bodyPr>
            <a:normAutofit fontScale="92500" lnSpcReduction="20000"/>
          </a:bodyPr>
          <a:lstStyle/>
          <a:p>
            <a:r>
              <a:rPr lang="en-US" sz="2800" dirty="0"/>
              <a:t>Randomization allows for assumption that persons assigned to target cohort are exchangeable at baseline with persons assigned to comparator cohort</a:t>
            </a:r>
          </a:p>
        </p:txBody>
      </p:sp>
      <p:grpSp>
        <p:nvGrpSpPr>
          <p:cNvPr id="4" name="Group 3"/>
          <p:cNvGrpSpPr/>
          <p:nvPr/>
        </p:nvGrpSpPr>
        <p:grpSpPr>
          <a:xfrm>
            <a:off x="3284706" y="3034494"/>
            <a:ext cx="2971800" cy="1676400"/>
            <a:chOff x="5562600" y="4267200"/>
            <a:chExt cx="2971800" cy="1676400"/>
          </a:xfrm>
        </p:grpSpPr>
        <p:sp>
          <p:nvSpPr>
            <p:cNvPr id="5" name="Rectangle 4"/>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657798" y="5254045"/>
              <a:ext cx="348862" cy="356501"/>
            </a:xfrm>
            <a:prstGeom prst="rect">
              <a:avLst/>
            </a:prstGeom>
          </p:spPr>
        </p:pic>
        <p:pic>
          <p:nvPicPr>
            <p:cNvPr id="8" name="Picture 7"/>
            <p:cNvPicPr>
              <a:picLocks noChangeAspect="1"/>
            </p:cNvPicPr>
            <p:nvPr/>
          </p:nvPicPr>
          <p:blipFill>
            <a:blip r:embed="rId3"/>
            <a:stretch>
              <a:fillRect/>
            </a:stretch>
          </p:blipFill>
          <p:spPr>
            <a:xfrm>
              <a:off x="6804659" y="4828463"/>
              <a:ext cx="326517" cy="319419"/>
            </a:xfrm>
            <a:prstGeom prst="rect">
              <a:avLst/>
            </a:prstGeom>
          </p:spPr>
        </p:pic>
        <p:pic>
          <p:nvPicPr>
            <p:cNvPr id="9" name="Picture 8"/>
            <p:cNvPicPr>
              <a:picLocks noChangeAspect="1"/>
            </p:cNvPicPr>
            <p:nvPr/>
          </p:nvPicPr>
          <p:blipFill>
            <a:blip r:embed="rId4"/>
            <a:stretch>
              <a:fillRect/>
            </a:stretch>
          </p:blipFill>
          <p:spPr>
            <a:xfrm>
              <a:off x="7627619" y="4836478"/>
              <a:ext cx="318401" cy="318401"/>
            </a:xfrm>
            <a:prstGeom prst="rect">
              <a:avLst/>
            </a:prstGeom>
          </p:spPr>
        </p:pic>
        <p:pic>
          <p:nvPicPr>
            <p:cNvPr id="11" name="Picture 10"/>
            <p:cNvPicPr>
              <a:picLocks noChangeAspect="1"/>
            </p:cNvPicPr>
            <p:nvPr/>
          </p:nvPicPr>
          <p:blipFill>
            <a:blip r:embed="rId4"/>
            <a:stretch>
              <a:fillRect/>
            </a:stretch>
          </p:blipFill>
          <p:spPr>
            <a:xfrm>
              <a:off x="6795399" y="5272335"/>
              <a:ext cx="318401" cy="318401"/>
            </a:xfrm>
            <a:prstGeom prst="rect">
              <a:avLst/>
            </a:prstGeom>
          </p:spPr>
        </p:pic>
        <p:sp>
          <p:nvSpPr>
            <p:cNvPr id="12" name="Oval 11"/>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p:cNvSpPr txBox="1"/>
            <p:nvPr/>
          </p:nvSpPr>
          <p:spPr>
            <a:xfrm>
              <a:off x="6096000" y="4413543"/>
              <a:ext cx="1981200" cy="369332"/>
            </a:xfrm>
            <a:prstGeom prst="rect">
              <a:avLst/>
            </a:prstGeom>
            <a:noFill/>
          </p:spPr>
          <p:txBody>
            <a:bodyPr wrap="square" rtlCol="0">
              <a:spAutoFit/>
            </a:bodyPr>
            <a:lstStyle/>
            <a:p>
              <a:r>
                <a:rPr lang="en-US" dirty="0"/>
                <a:t>Outcome summary</a:t>
              </a:r>
            </a:p>
          </p:txBody>
        </p:sp>
      </p:grpSp>
      <p:grpSp>
        <p:nvGrpSpPr>
          <p:cNvPr id="17" name="Group 16"/>
          <p:cNvGrpSpPr/>
          <p:nvPr/>
        </p:nvGrpSpPr>
        <p:grpSpPr>
          <a:xfrm>
            <a:off x="3276600" y="1186332"/>
            <a:ext cx="2971800" cy="1676400"/>
            <a:chOff x="5334000" y="2613909"/>
            <a:chExt cx="2971800" cy="1676400"/>
          </a:xfrm>
        </p:grpSpPr>
        <p:grpSp>
          <p:nvGrpSpPr>
            <p:cNvPr id="18" name="Group 17"/>
            <p:cNvGrpSpPr/>
            <p:nvPr/>
          </p:nvGrpSpPr>
          <p:grpSpPr>
            <a:xfrm>
              <a:off x="5334000" y="2613909"/>
              <a:ext cx="2971800" cy="1676400"/>
              <a:chOff x="5334000" y="2613909"/>
              <a:chExt cx="2971800" cy="1676400"/>
            </a:xfrm>
          </p:grpSpPr>
          <p:grpSp>
            <p:nvGrpSpPr>
              <p:cNvPr id="22" name="Group 21"/>
              <p:cNvGrpSpPr/>
              <p:nvPr/>
            </p:nvGrpSpPr>
            <p:grpSpPr>
              <a:xfrm>
                <a:off x="5334000" y="2613909"/>
                <a:ext cx="2971800" cy="1676400"/>
                <a:chOff x="5562600" y="4267200"/>
                <a:chExt cx="2971800" cy="1676400"/>
              </a:xfrm>
            </p:grpSpPr>
            <p:sp>
              <p:nvSpPr>
                <p:cNvPr id="26" name="Rectangle 25"/>
                <p:cNvSpPr/>
                <p:nvPr/>
              </p:nvSpPr>
              <p:spPr>
                <a:xfrm>
                  <a:off x="5562600" y="4267200"/>
                  <a:ext cx="2971800" cy="167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190867" y="4918969"/>
                  <a:ext cx="273558" cy="152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p:cNvSpPr/>
                <p:nvPr/>
              </p:nvSpPr>
              <p:spPr>
                <a:xfrm>
                  <a:off x="6096000" y="4764787"/>
                  <a:ext cx="1981200" cy="4214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Oval 28"/>
                <p:cNvSpPr/>
                <p:nvPr/>
              </p:nvSpPr>
              <p:spPr>
                <a:xfrm>
                  <a:off x="6190867" y="5336285"/>
                  <a:ext cx="273558"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96000" y="5215071"/>
                  <a:ext cx="1981200" cy="42125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TextBox 30"/>
                <p:cNvSpPr txBox="1"/>
                <p:nvPr/>
              </p:nvSpPr>
              <p:spPr>
                <a:xfrm>
                  <a:off x="6096000" y="4413543"/>
                  <a:ext cx="1981200" cy="369332"/>
                </a:xfrm>
                <a:prstGeom prst="rect">
                  <a:avLst/>
                </a:prstGeom>
                <a:noFill/>
              </p:spPr>
              <p:txBody>
                <a:bodyPr wrap="square" rtlCol="0">
                  <a:spAutoFit/>
                </a:bodyPr>
                <a:lstStyle/>
                <a:p>
                  <a:pPr algn="ctr"/>
                  <a:r>
                    <a:rPr lang="en-US" dirty="0"/>
                    <a:t>Cohort summary</a:t>
                  </a:r>
                </a:p>
              </p:txBody>
            </p:sp>
          </p:grpSp>
          <p:pic>
            <p:nvPicPr>
              <p:cNvPr id="23" name="Picture 22"/>
              <p:cNvPicPr>
                <a:picLocks noChangeAspect="1"/>
              </p:cNvPicPr>
              <p:nvPr/>
            </p:nvPicPr>
            <p:blipFill>
              <a:blip r:embed="rId5"/>
              <a:stretch>
                <a:fillRect/>
              </a:stretch>
            </p:blipFill>
            <p:spPr>
              <a:xfrm>
                <a:off x="6612347" y="3147889"/>
                <a:ext cx="253939" cy="362770"/>
              </a:xfrm>
              <a:prstGeom prst="rect">
                <a:avLst/>
              </a:prstGeom>
            </p:spPr>
          </p:pic>
          <p:pic>
            <p:nvPicPr>
              <p:cNvPr id="24" name="Picture 23"/>
              <p:cNvPicPr>
                <a:picLocks noChangeAspect="1"/>
              </p:cNvPicPr>
              <p:nvPr/>
            </p:nvPicPr>
            <p:blipFill>
              <a:blip r:embed="rId6"/>
              <a:stretch>
                <a:fillRect/>
              </a:stretch>
            </p:blipFill>
            <p:spPr>
              <a:xfrm>
                <a:off x="7432808" y="3167958"/>
                <a:ext cx="284612" cy="326604"/>
              </a:xfrm>
              <a:prstGeom prst="rect">
                <a:avLst/>
              </a:prstGeom>
            </p:spPr>
          </p:pic>
          <p:pic>
            <p:nvPicPr>
              <p:cNvPr id="25" name="Picture 24"/>
              <p:cNvPicPr>
                <a:picLocks noChangeAspect="1"/>
              </p:cNvPicPr>
              <p:nvPr/>
            </p:nvPicPr>
            <p:blipFill>
              <a:blip r:embed="rId7"/>
              <a:stretch>
                <a:fillRect/>
              </a:stretch>
            </p:blipFill>
            <p:spPr>
              <a:xfrm>
                <a:off x="7056194" y="3600678"/>
                <a:ext cx="194203" cy="366337"/>
              </a:xfrm>
              <a:prstGeom prst="rect">
                <a:avLst/>
              </a:prstGeom>
            </p:spPr>
          </p:pic>
        </p:grpSp>
        <p:pic>
          <p:nvPicPr>
            <p:cNvPr id="19" name="Picture 18"/>
            <p:cNvPicPr>
              <a:picLocks noChangeAspect="1"/>
            </p:cNvPicPr>
            <p:nvPr/>
          </p:nvPicPr>
          <p:blipFill>
            <a:blip r:embed="rId8"/>
            <a:stretch>
              <a:fillRect/>
            </a:stretch>
          </p:blipFill>
          <p:spPr>
            <a:xfrm>
              <a:off x="6614211" y="3603387"/>
              <a:ext cx="257800" cy="366869"/>
            </a:xfrm>
            <a:prstGeom prst="rect">
              <a:avLst/>
            </a:prstGeom>
          </p:spPr>
        </p:pic>
        <p:pic>
          <p:nvPicPr>
            <p:cNvPr id="20" name="Picture 19"/>
            <p:cNvPicPr>
              <a:picLocks noChangeAspect="1"/>
            </p:cNvPicPr>
            <p:nvPr/>
          </p:nvPicPr>
          <p:blipFill>
            <a:blip r:embed="rId9"/>
            <a:stretch>
              <a:fillRect/>
            </a:stretch>
          </p:blipFill>
          <p:spPr>
            <a:xfrm>
              <a:off x="7054267" y="3147840"/>
              <a:ext cx="223683" cy="366840"/>
            </a:xfrm>
            <a:prstGeom prst="rect">
              <a:avLst/>
            </a:prstGeom>
          </p:spPr>
        </p:pic>
        <p:pic>
          <p:nvPicPr>
            <p:cNvPr id="21" name="Picture 20"/>
            <p:cNvPicPr>
              <a:picLocks noChangeAspect="1"/>
            </p:cNvPicPr>
            <p:nvPr/>
          </p:nvPicPr>
          <p:blipFill>
            <a:blip r:embed="rId10"/>
            <a:stretch>
              <a:fillRect/>
            </a:stretch>
          </p:blipFill>
          <p:spPr>
            <a:xfrm>
              <a:off x="7415639" y="3583931"/>
              <a:ext cx="330526" cy="380606"/>
            </a:xfrm>
            <a:prstGeom prst="rect">
              <a:avLst/>
            </a:prstGeom>
          </p:spPr>
        </p:pic>
      </p:grpSp>
      <p:pic>
        <p:nvPicPr>
          <p:cNvPr id="33" name="Picture 32"/>
          <p:cNvPicPr>
            <a:picLocks noChangeAspect="1"/>
          </p:cNvPicPr>
          <p:nvPr/>
        </p:nvPicPr>
        <p:blipFill>
          <a:blip r:embed="rId4"/>
          <a:stretch>
            <a:fillRect/>
          </a:stretch>
        </p:blipFill>
        <p:spPr>
          <a:xfrm>
            <a:off x="4940688" y="3604388"/>
            <a:ext cx="318401" cy="318401"/>
          </a:xfrm>
          <a:prstGeom prst="rect">
            <a:avLst/>
          </a:prstGeom>
        </p:spPr>
      </p:pic>
      <p:pic>
        <p:nvPicPr>
          <p:cNvPr id="34" name="Picture 33"/>
          <p:cNvPicPr>
            <a:picLocks noChangeAspect="1"/>
          </p:cNvPicPr>
          <p:nvPr/>
        </p:nvPicPr>
        <p:blipFill>
          <a:blip r:embed="rId3"/>
          <a:stretch>
            <a:fillRect/>
          </a:stretch>
        </p:blipFill>
        <p:spPr>
          <a:xfrm>
            <a:off x="4932572" y="4033281"/>
            <a:ext cx="326517" cy="319419"/>
          </a:xfrm>
          <a:prstGeom prst="rect">
            <a:avLst/>
          </a:prstGeom>
        </p:spPr>
      </p:pic>
    </p:spTree>
    <p:extLst>
      <p:ext uri="{BB962C8B-B14F-4D97-AF65-F5344CB8AC3E}">
        <p14:creationId xmlns:p14="http://schemas.microsoft.com/office/powerpoint/2010/main" val="1288608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Alas, we can’t randomize…</a:t>
            </a:r>
          </a:p>
        </p:txBody>
      </p:sp>
      <p:sp>
        <p:nvSpPr>
          <p:cNvPr id="3" name="Content Placeholder 2"/>
          <p:cNvSpPr>
            <a:spLocks noGrp="1"/>
          </p:cNvSpPr>
          <p:nvPr>
            <p:ph idx="1"/>
          </p:nvPr>
        </p:nvSpPr>
        <p:spPr/>
        <p:txBody>
          <a:bodyPr>
            <a:normAutofit lnSpcReduction="10000"/>
          </a:bodyPr>
          <a:lstStyle/>
          <a:p>
            <a:r>
              <a:rPr lang="en-US" dirty="0"/>
              <a:t>What is our </a:t>
            </a:r>
            <a:r>
              <a:rPr lang="en-US" i="1" dirty="0"/>
              <a:t>next, next </a:t>
            </a:r>
            <a:r>
              <a:rPr lang="en-US" dirty="0"/>
              <a:t>best approximation?</a:t>
            </a:r>
          </a:p>
          <a:p>
            <a:endParaRPr lang="en-US" dirty="0"/>
          </a:p>
          <a:p>
            <a:r>
              <a:rPr lang="en-US" dirty="0"/>
              <a:t>Define a larger population, observe the treatment choices that were made, then compare outcomes:</a:t>
            </a:r>
          </a:p>
          <a:p>
            <a:pPr lvl="1"/>
            <a:r>
              <a:rPr lang="en-US" dirty="0"/>
              <a:t>Between persons who made different choices (comparative cohort design)</a:t>
            </a:r>
          </a:p>
          <a:p>
            <a:pPr marL="457200" lvl="1" indent="0">
              <a:buNone/>
            </a:pPr>
            <a:r>
              <a:rPr lang="en-US" dirty="0"/>
              <a:t>OR</a:t>
            </a:r>
          </a:p>
          <a:p>
            <a:pPr lvl="1"/>
            <a:r>
              <a:rPr lang="en-US" dirty="0"/>
              <a:t>Within persons during time periods with different exposure status (self-controlled designs)</a:t>
            </a:r>
          </a:p>
        </p:txBody>
      </p:sp>
    </p:spTree>
    <p:extLst>
      <p:ext uri="{BB962C8B-B14F-4D97-AF65-F5344CB8AC3E}">
        <p14:creationId xmlns:p14="http://schemas.microsoft.com/office/powerpoint/2010/main" val="3481257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34572</TotalTime>
  <Words>2311</Words>
  <Application>Microsoft Office PowerPoint</Application>
  <PresentationFormat>On-screen Show (4:3)</PresentationFormat>
  <Paragraphs>366</Paragraphs>
  <Slides>50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Cambria Math</vt:lpstr>
      <vt:lpstr>Office Theme</vt:lpstr>
      <vt:lpstr>Observational study design</vt:lpstr>
      <vt:lpstr>A little exercise:   choose your own adventure!</vt:lpstr>
      <vt:lpstr>A pop culture mash-up to explain counterfactual reasoning…</vt:lpstr>
      <vt:lpstr>Counterfactual reasoning for one person</vt:lpstr>
      <vt:lpstr>Counterfactual reasoning for a population</vt:lpstr>
      <vt:lpstr>Alas, we don’t have a Delorean…</vt:lpstr>
      <vt:lpstr>Randomized treatment assignment to approximate counterfactual outcomes</vt:lpstr>
      <vt:lpstr>PowerPoint Presentation</vt:lpstr>
      <vt:lpstr>Alas, we can’t randomize…</vt:lpstr>
      <vt:lpstr>How does Epidemiology define a comparative cohort study?</vt:lpstr>
      <vt:lpstr>OHDSI’s definition of ‘cohort’</vt:lpstr>
      <vt:lpstr>An observational comparative cohort design to approximate counterfactual outcomes </vt:lpstr>
      <vt:lpstr>PowerPoint Presentation</vt:lpstr>
      <vt:lpstr>Propensity score introduction</vt:lpstr>
      <vt:lpstr>Intuition around propensity score balance</vt:lpstr>
      <vt:lpstr>“Five reasons to use propensity score in pharmacoepidemiology”</vt:lpstr>
      <vt:lpstr>Methods for confounding adjustment using a propensity score</vt:lpstr>
      <vt:lpstr>Matching as a strategy to adjust for baseline covariate imbalance</vt:lpstr>
      <vt:lpstr>Stratification as a strategy to adjust for baseline covariate imbalance</vt:lpstr>
      <vt:lpstr>Cohort restriction in comparative cohort analyses</vt:lpstr>
      <vt:lpstr>The choice of the outcome model defines your research question</vt:lpstr>
      <vt:lpstr>When designing or reviewing a study, ask yourself:</vt:lpstr>
      <vt:lpstr>Exercise 1</vt:lpstr>
      <vt:lpstr>Break</vt:lpstr>
      <vt:lpstr>Exercise 2</vt:lpstr>
      <vt:lpstr>Observational study design Part #2</vt:lpstr>
      <vt:lpstr>Design an observational study like you would a randomized trial</vt:lpstr>
      <vt:lpstr>PowerPoint Presentation</vt:lpstr>
      <vt:lpstr>Types of systematic error</vt:lpstr>
      <vt:lpstr>Confounding</vt:lpstr>
      <vt:lpstr>How do you assess confounding?</vt:lpstr>
      <vt:lpstr>Misclassification  (measurement error)</vt:lpstr>
      <vt:lpstr>How do you assess measurement error?</vt:lpstr>
      <vt:lpstr>Selection bias and generalizability</vt:lpstr>
      <vt:lpstr>How do you assess selection bias?</vt:lpstr>
      <vt:lpstr>What can we do to address these challenges?</vt:lpstr>
      <vt:lpstr>What can we do to address these challenges?</vt:lpstr>
      <vt:lpstr>Examples of negative controls</vt:lpstr>
      <vt:lpstr>Example of a negative control</vt:lpstr>
      <vt:lpstr>Example of a negative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3</vt:lpstr>
    </vt:vector>
  </TitlesOfParts>
  <Company>Johnson &amp; Johnson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Ryan</dc:creator>
  <cp:lastModifiedBy>Schuemie, Martijn [JRDNL]</cp:lastModifiedBy>
  <cp:revision>522</cp:revision>
  <dcterms:created xsi:type="dcterms:W3CDTF">2013-12-30T14:14:20Z</dcterms:created>
  <dcterms:modified xsi:type="dcterms:W3CDTF">2019-03-30T07:29:45Z</dcterms:modified>
</cp:coreProperties>
</file>